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7206" y="-3860"/>
            <a:ext cx="7009587" cy="11623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07261"/>
            <a:ext cx="7970520" cy="41573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s://www.nursescatalyst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9389" y="2481452"/>
            <a:ext cx="36652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Nervous</a:t>
            </a:r>
            <a:r>
              <a:rPr spc="-90" dirty="0"/>
              <a:t> </a:t>
            </a:r>
            <a:r>
              <a:rPr spc="-10" dirty="0"/>
              <a:t>System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2054732" y="3778377"/>
            <a:ext cx="5036820" cy="16922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55345" marR="850900" indent="2540" algn="ctr">
              <a:lnSpc>
                <a:spcPct val="100000"/>
              </a:lnSpc>
              <a:spcBef>
                <a:spcPts val="95"/>
              </a:spcBef>
            </a:pPr>
            <a:r>
              <a:rPr sz="4000" dirty="0">
                <a:latin typeface="Carlito"/>
                <a:cs typeface="Carlito"/>
              </a:rPr>
              <a:t>Spinal </a:t>
            </a:r>
            <a:r>
              <a:rPr sz="4000" spc="-10" dirty="0">
                <a:latin typeface="Carlito"/>
                <a:cs typeface="Carlito"/>
              </a:rPr>
              <a:t>nerves </a:t>
            </a:r>
            <a:r>
              <a:rPr sz="4000" dirty="0">
                <a:latin typeface="Carlito"/>
                <a:cs typeface="Carlito"/>
              </a:rPr>
              <a:t>Nursing</a:t>
            </a:r>
            <a:r>
              <a:rPr sz="4000" spc="-195" dirty="0">
                <a:latin typeface="Carlito"/>
                <a:cs typeface="Carlito"/>
              </a:rPr>
              <a:t> </a:t>
            </a:r>
            <a:r>
              <a:rPr sz="4000" spc="-10" dirty="0">
                <a:latin typeface="Carlito"/>
                <a:cs typeface="Carlito"/>
              </a:rPr>
              <a:t>Catalyst</a:t>
            </a:r>
            <a:endParaRPr sz="4000">
              <a:latin typeface="Carlito"/>
              <a:cs typeface="Carlito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2900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  <a:hlinkClick r:id="rId1"/>
              </a:rPr>
              <a:t>https://www.nursescatalyst.com/</a:t>
            </a:r>
            <a:endParaRPr sz="29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9094" rIns="0" bIns="0" rtlCol="0">
            <a:spAutoFit/>
          </a:bodyPr>
          <a:lstStyle/>
          <a:p>
            <a:pPr marL="1170305">
              <a:lnSpc>
                <a:spcPct val="100000"/>
              </a:lnSpc>
              <a:spcBef>
                <a:spcPts val="105"/>
              </a:spcBef>
            </a:pPr>
            <a:r>
              <a:rPr dirty="0"/>
              <a:t>What</a:t>
            </a:r>
            <a:r>
              <a:rPr spc="-70" dirty="0"/>
              <a:t> </a:t>
            </a:r>
            <a:r>
              <a:rPr dirty="0"/>
              <a:t>can</a:t>
            </a:r>
            <a:r>
              <a:rPr spc="-75" dirty="0"/>
              <a:t> </a:t>
            </a:r>
            <a:r>
              <a:rPr dirty="0"/>
              <a:t>go</a:t>
            </a:r>
            <a:r>
              <a:rPr spc="-75" dirty="0"/>
              <a:t> </a:t>
            </a:r>
            <a:r>
              <a:rPr spc="-10" dirty="0"/>
              <a:t>wrong?</a:t>
            </a:r>
            <a:endParaRPr spc="-1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41605" indent="-342900">
              <a:lnSpc>
                <a:spcPct val="100000"/>
              </a:lnSpc>
              <a:spcBef>
                <a:spcPts val="105"/>
              </a:spcBef>
              <a:buFont typeface="Arial" panose="020B0604020202020204"/>
              <a:buChar char="•"/>
              <a:tabLst>
                <a:tab pos="355600" algn="l"/>
              </a:tabLst>
            </a:pPr>
            <a:r>
              <a:rPr dirty="0"/>
              <a:t>Injury</a:t>
            </a:r>
            <a:r>
              <a:rPr spc="-35" dirty="0"/>
              <a:t> </a:t>
            </a:r>
            <a:r>
              <a:rPr dirty="0"/>
              <a:t>to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spinal</a:t>
            </a:r>
            <a:r>
              <a:rPr spc="-20" dirty="0"/>
              <a:t> </a:t>
            </a:r>
            <a:r>
              <a:rPr dirty="0"/>
              <a:t>cord</a:t>
            </a:r>
            <a:r>
              <a:rPr spc="-50" dirty="0"/>
              <a:t> </a:t>
            </a:r>
            <a:r>
              <a:rPr dirty="0"/>
              <a:t>will</a:t>
            </a:r>
            <a:r>
              <a:rPr spc="-60" dirty="0"/>
              <a:t> </a:t>
            </a:r>
            <a:r>
              <a:rPr dirty="0"/>
              <a:t>affect</a:t>
            </a:r>
            <a:r>
              <a:rPr spc="-30" dirty="0"/>
              <a:t> </a:t>
            </a:r>
            <a:r>
              <a:rPr dirty="0"/>
              <a:t>motor</a:t>
            </a:r>
            <a:r>
              <a:rPr spc="-50" dirty="0"/>
              <a:t> </a:t>
            </a:r>
            <a:r>
              <a:rPr spc="-25" dirty="0"/>
              <a:t>and </a:t>
            </a:r>
            <a:r>
              <a:rPr dirty="0"/>
              <a:t>sensory</a:t>
            </a:r>
            <a:r>
              <a:rPr spc="-30" dirty="0"/>
              <a:t> </a:t>
            </a:r>
            <a:r>
              <a:rPr dirty="0"/>
              <a:t>function below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level</a:t>
            </a:r>
            <a:r>
              <a:rPr spc="-30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spc="-10" dirty="0"/>
              <a:t>injury</a:t>
            </a:r>
            <a:endParaRPr spc="-10" dirty="0"/>
          </a:p>
          <a:p>
            <a:pPr marL="695325" marR="560705" lvl="1" indent="-347980">
              <a:lnSpc>
                <a:spcPct val="100000"/>
              </a:lnSpc>
              <a:spcBef>
                <a:spcPts val="605"/>
              </a:spcBef>
              <a:buFont typeface="Wingdings" panose="05000000000000000000"/>
              <a:buChar char=""/>
              <a:tabLst>
                <a:tab pos="695325" algn="l"/>
              </a:tabLst>
            </a:pPr>
            <a:r>
              <a:rPr sz="3200" dirty="0">
                <a:latin typeface="Carlito"/>
                <a:cs typeface="Carlito"/>
              </a:rPr>
              <a:t>C3</a:t>
            </a:r>
            <a:r>
              <a:rPr sz="3200" spc="-9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or</a:t>
            </a:r>
            <a:r>
              <a:rPr sz="3200" spc="-6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above</a:t>
            </a:r>
            <a:r>
              <a:rPr sz="3200" spc="-55" dirty="0">
                <a:latin typeface="Carlito"/>
                <a:cs typeface="Carlito"/>
              </a:rPr>
              <a:t> </a:t>
            </a:r>
            <a:r>
              <a:rPr sz="3200" spc="409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3200" spc="-2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3200" dirty="0">
                <a:latin typeface="Carlito"/>
                <a:cs typeface="Carlito"/>
              </a:rPr>
              <a:t>unable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to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breathe</a:t>
            </a:r>
            <a:r>
              <a:rPr sz="3200" spc="-5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without </a:t>
            </a:r>
            <a:r>
              <a:rPr sz="3200" dirty="0">
                <a:latin typeface="Carlito"/>
                <a:cs typeface="Carlito"/>
              </a:rPr>
              <a:t>mechanical</a:t>
            </a:r>
            <a:r>
              <a:rPr sz="3200" spc="-14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ventilation</a:t>
            </a:r>
            <a:endParaRPr sz="3200">
              <a:latin typeface="Carlito"/>
              <a:cs typeface="Carlito"/>
            </a:endParaRPr>
          </a:p>
          <a:p>
            <a:pPr marL="695325" marR="5080" lvl="1" indent="-347980">
              <a:lnSpc>
                <a:spcPct val="100000"/>
              </a:lnSpc>
              <a:spcBef>
                <a:spcPts val="600"/>
              </a:spcBef>
              <a:buFont typeface="Wingdings" panose="05000000000000000000"/>
              <a:buChar char=""/>
              <a:tabLst>
                <a:tab pos="695325" algn="l"/>
              </a:tabLst>
            </a:pPr>
            <a:r>
              <a:rPr sz="3200" dirty="0">
                <a:latin typeface="Carlito"/>
                <a:cs typeface="Carlito"/>
              </a:rPr>
              <a:t>Above</a:t>
            </a:r>
            <a:r>
              <a:rPr sz="3200" spc="-9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T1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spc="409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3200" spc="-2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3200" dirty="0">
                <a:latin typeface="Carlito"/>
                <a:cs typeface="Carlito"/>
              </a:rPr>
              <a:t>quadriplegia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(no</a:t>
            </a:r>
            <a:r>
              <a:rPr sz="3200" spc="-5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use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5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upper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25" dirty="0">
                <a:latin typeface="Carlito"/>
                <a:cs typeface="Carlito"/>
              </a:rPr>
              <a:t>or </a:t>
            </a:r>
            <a:r>
              <a:rPr sz="3200" dirty="0">
                <a:latin typeface="Carlito"/>
                <a:cs typeface="Carlito"/>
              </a:rPr>
              <a:t>lower</a:t>
            </a:r>
            <a:r>
              <a:rPr sz="3200" spc="-9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limbs)</a:t>
            </a:r>
            <a:endParaRPr sz="3200">
              <a:latin typeface="Carlito"/>
              <a:cs typeface="Carlito"/>
            </a:endParaRPr>
          </a:p>
          <a:p>
            <a:pPr marL="695325" marR="861060" lvl="1" indent="-347980">
              <a:lnSpc>
                <a:spcPct val="100000"/>
              </a:lnSpc>
              <a:spcBef>
                <a:spcPts val="600"/>
              </a:spcBef>
              <a:buFont typeface="Wingdings" panose="05000000000000000000"/>
              <a:buChar char=""/>
              <a:tabLst>
                <a:tab pos="695325" algn="l"/>
              </a:tabLst>
            </a:pPr>
            <a:r>
              <a:rPr sz="3200" dirty="0">
                <a:latin typeface="Carlito"/>
                <a:cs typeface="Carlito"/>
              </a:rPr>
              <a:t>Below</a:t>
            </a:r>
            <a:r>
              <a:rPr sz="3200" spc="-8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T1</a:t>
            </a:r>
            <a:r>
              <a:rPr sz="3200" spc="-45" dirty="0">
                <a:latin typeface="Carlito"/>
                <a:cs typeface="Carlito"/>
              </a:rPr>
              <a:t> </a:t>
            </a:r>
            <a:r>
              <a:rPr sz="3200" spc="409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3200" spc="-24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3200" dirty="0">
                <a:latin typeface="Carlito"/>
                <a:cs typeface="Carlito"/>
              </a:rPr>
              <a:t>paraplegia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(no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use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lower limbs)</a:t>
            </a:r>
            <a:endParaRPr sz="3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1248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</a:t>
            </a:r>
            <a:r>
              <a:rPr spc="-95" dirty="0"/>
              <a:t> </a:t>
            </a:r>
            <a:r>
              <a:rPr dirty="0"/>
              <a:t>to</a:t>
            </a:r>
            <a:r>
              <a:rPr spc="-95" dirty="0"/>
              <a:t> </a:t>
            </a:r>
            <a:r>
              <a:rPr dirty="0"/>
              <a:t>Nerve</a:t>
            </a:r>
            <a:r>
              <a:rPr spc="-90" dirty="0"/>
              <a:t> </a:t>
            </a:r>
            <a:r>
              <a:rPr spc="-10" dirty="0"/>
              <a:t>Plexuses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21640" y="1388109"/>
            <a:ext cx="3420745" cy="4392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marR="99060" indent="-342900">
              <a:lnSpc>
                <a:spcPct val="100000"/>
              </a:lnSpc>
              <a:spcBef>
                <a:spcPts val="105"/>
              </a:spcBef>
              <a:buFont typeface="Arial" panose="020B0604020202020204"/>
              <a:buChar char="•"/>
              <a:tabLst>
                <a:tab pos="393700" algn="l"/>
              </a:tabLst>
            </a:pPr>
            <a:r>
              <a:rPr sz="2000" b="1" dirty="0">
                <a:latin typeface="Carlito"/>
                <a:cs typeface="Carlito"/>
              </a:rPr>
              <a:t>Nerve</a:t>
            </a:r>
            <a:r>
              <a:rPr sz="2000" b="1" spc="-75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plexus</a:t>
            </a:r>
            <a:r>
              <a:rPr sz="2000" b="1" spc="-35" dirty="0">
                <a:latin typeface="Carlito"/>
                <a:cs typeface="Carlito"/>
              </a:rPr>
              <a:t> </a:t>
            </a:r>
            <a:r>
              <a:rPr sz="2000" spc="254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2000" spc="-15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000" dirty="0">
                <a:latin typeface="Carlito"/>
                <a:cs typeface="Carlito"/>
              </a:rPr>
              <a:t>a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network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spc="-25" dirty="0">
                <a:latin typeface="Carlito"/>
                <a:cs typeface="Carlito"/>
              </a:rPr>
              <a:t>of </a:t>
            </a:r>
            <a:r>
              <a:rPr sz="2000" spc="-10" dirty="0">
                <a:latin typeface="Carlito"/>
                <a:cs typeface="Carlito"/>
              </a:rPr>
              <a:t>nerves</a:t>
            </a:r>
            <a:endParaRPr sz="2000">
              <a:latin typeface="Carlito"/>
              <a:cs typeface="Carlito"/>
            </a:endParaRPr>
          </a:p>
          <a:p>
            <a:pPr marL="393065" indent="-342265">
              <a:lnSpc>
                <a:spcPct val="100000"/>
              </a:lnSpc>
              <a:spcBef>
                <a:spcPts val="480"/>
              </a:spcBef>
              <a:buFont typeface="Arial" panose="020B0604020202020204"/>
              <a:buChar char="•"/>
              <a:tabLst>
                <a:tab pos="393065" algn="l"/>
              </a:tabLst>
            </a:pPr>
            <a:r>
              <a:rPr sz="2000" b="1" spc="-25" dirty="0">
                <a:latin typeface="Carlito"/>
                <a:cs typeface="Carlito"/>
              </a:rPr>
              <a:t>Ventral</a:t>
            </a:r>
            <a:r>
              <a:rPr sz="2000" b="1" spc="-80" dirty="0">
                <a:latin typeface="Carlito"/>
                <a:cs typeface="Carlito"/>
              </a:rPr>
              <a:t> </a:t>
            </a:r>
            <a:r>
              <a:rPr sz="2000" b="1" dirty="0">
                <a:latin typeface="Carlito"/>
                <a:cs typeface="Carlito"/>
              </a:rPr>
              <a:t>rami</a:t>
            </a:r>
            <a:r>
              <a:rPr sz="2000" b="1" spc="-4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(except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</a:t>
            </a:r>
            <a:r>
              <a:rPr sz="1950" baseline="-21000" dirty="0">
                <a:latin typeface="Carlito"/>
                <a:cs typeface="Carlito"/>
              </a:rPr>
              <a:t>2</a:t>
            </a:r>
            <a:r>
              <a:rPr sz="1950" spc="-15" baseline="-21000" dirty="0">
                <a:latin typeface="Carlito"/>
                <a:cs typeface="Carlito"/>
              </a:rPr>
              <a:t> </a:t>
            </a:r>
            <a:r>
              <a:rPr sz="2000" spc="254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2000" spc="-15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000" spc="-20" dirty="0">
                <a:latin typeface="Carlito"/>
                <a:cs typeface="Carlito"/>
              </a:rPr>
              <a:t>T</a:t>
            </a:r>
            <a:r>
              <a:rPr sz="1950" spc="-30" baseline="-21000" dirty="0">
                <a:latin typeface="Carlito"/>
                <a:cs typeface="Carlito"/>
              </a:rPr>
              <a:t>12</a:t>
            </a:r>
            <a:r>
              <a:rPr sz="2000" spc="-20" dirty="0">
                <a:latin typeface="Carlito"/>
                <a:cs typeface="Carlito"/>
              </a:rPr>
              <a:t>)</a:t>
            </a:r>
            <a:endParaRPr sz="2000">
              <a:latin typeface="Carlito"/>
              <a:cs typeface="Carlito"/>
            </a:endParaRPr>
          </a:p>
          <a:p>
            <a:pPr marL="794385" marR="43180" lvl="1" indent="-287020">
              <a:lnSpc>
                <a:spcPct val="100000"/>
              </a:lnSpc>
              <a:spcBef>
                <a:spcPts val="480"/>
              </a:spcBef>
              <a:buFont typeface="Arial" panose="020B0604020202020204"/>
              <a:buChar char="–"/>
              <a:tabLst>
                <a:tab pos="794385" algn="l"/>
              </a:tabLst>
            </a:pPr>
            <a:r>
              <a:rPr sz="2000" dirty="0">
                <a:latin typeface="Carlito"/>
                <a:cs typeface="Carlito"/>
              </a:rPr>
              <a:t>Branch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and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join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with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spc="-25" dirty="0">
                <a:latin typeface="Carlito"/>
                <a:cs typeface="Carlito"/>
              </a:rPr>
              <a:t>one </a:t>
            </a:r>
            <a:r>
              <a:rPr sz="2000" spc="-10" dirty="0">
                <a:latin typeface="Carlito"/>
                <a:cs typeface="Carlito"/>
              </a:rPr>
              <a:t>another</a:t>
            </a:r>
            <a:endParaRPr sz="2000">
              <a:latin typeface="Carlito"/>
              <a:cs typeface="Carlito"/>
            </a:endParaRPr>
          </a:p>
          <a:p>
            <a:pPr marL="794385" lvl="1" indent="-286385">
              <a:lnSpc>
                <a:spcPct val="100000"/>
              </a:lnSpc>
              <a:spcBef>
                <a:spcPts val="480"/>
              </a:spcBef>
              <a:buFont typeface="Arial" panose="020B0604020202020204"/>
              <a:buChar char="–"/>
              <a:tabLst>
                <a:tab pos="794385" algn="l"/>
              </a:tabLst>
            </a:pPr>
            <a:r>
              <a:rPr sz="2000" dirty="0">
                <a:latin typeface="Carlito"/>
                <a:cs typeface="Carlito"/>
              </a:rPr>
              <a:t>Form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nerve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plexuses</a:t>
            </a:r>
            <a:endParaRPr sz="2000">
              <a:latin typeface="Carlito"/>
              <a:cs typeface="Carlito"/>
            </a:endParaRPr>
          </a:p>
          <a:p>
            <a:pPr marL="1193800" lvl="2" indent="-228600">
              <a:lnSpc>
                <a:spcPct val="100000"/>
              </a:lnSpc>
              <a:spcBef>
                <a:spcPts val="440"/>
              </a:spcBef>
              <a:buFont typeface="Arial" panose="020B0604020202020204"/>
              <a:buChar char="•"/>
              <a:tabLst>
                <a:tab pos="1193800" algn="l"/>
              </a:tabLst>
            </a:pPr>
            <a:r>
              <a:rPr sz="1800" spc="-10" dirty="0">
                <a:latin typeface="Carlito"/>
                <a:cs typeface="Carlito"/>
              </a:rPr>
              <a:t>Cervical</a:t>
            </a:r>
            <a:endParaRPr sz="1800">
              <a:latin typeface="Carlito"/>
              <a:cs typeface="Carlito"/>
            </a:endParaRPr>
          </a:p>
          <a:p>
            <a:pPr marL="1193800" lvl="2" indent="-228600">
              <a:lnSpc>
                <a:spcPct val="100000"/>
              </a:lnSpc>
              <a:spcBef>
                <a:spcPts val="435"/>
              </a:spcBef>
              <a:buFont typeface="Arial" panose="020B0604020202020204"/>
              <a:buChar char="•"/>
              <a:tabLst>
                <a:tab pos="1193800" algn="l"/>
              </a:tabLst>
            </a:pPr>
            <a:r>
              <a:rPr sz="1800" spc="-10" dirty="0">
                <a:latin typeface="Carlito"/>
                <a:cs typeface="Carlito"/>
              </a:rPr>
              <a:t>Brachial</a:t>
            </a:r>
            <a:endParaRPr sz="1800">
              <a:latin typeface="Carlito"/>
              <a:cs typeface="Carlito"/>
            </a:endParaRPr>
          </a:p>
          <a:p>
            <a:pPr marL="1193800" lvl="2" indent="-228600">
              <a:lnSpc>
                <a:spcPct val="100000"/>
              </a:lnSpc>
              <a:spcBef>
                <a:spcPts val="430"/>
              </a:spcBef>
              <a:buFont typeface="Arial" panose="020B0604020202020204"/>
              <a:buChar char="•"/>
              <a:tabLst>
                <a:tab pos="1193800" algn="l"/>
              </a:tabLst>
            </a:pPr>
            <a:r>
              <a:rPr sz="1800" spc="-10" dirty="0">
                <a:latin typeface="Carlito"/>
                <a:cs typeface="Carlito"/>
              </a:rPr>
              <a:t>Lumbar</a:t>
            </a:r>
            <a:endParaRPr sz="1800">
              <a:latin typeface="Carlito"/>
              <a:cs typeface="Carlito"/>
            </a:endParaRPr>
          </a:p>
          <a:p>
            <a:pPr marL="1193800" lvl="2" indent="-228600">
              <a:lnSpc>
                <a:spcPct val="100000"/>
              </a:lnSpc>
              <a:spcBef>
                <a:spcPts val="435"/>
              </a:spcBef>
              <a:buFont typeface="Arial" panose="020B0604020202020204"/>
              <a:buChar char="•"/>
              <a:tabLst>
                <a:tab pos="1193800" algn="l"/>
              </a:tabLst>
            </a:pPr>
            <a:r>
              <a:rPr sz="1800" spc="-10" dirty="0">
                <a:latin typeface="Carlito"/>
                <a:cs typeface="Carlito"/>
              </a:rPr>
              <a:t>Sacral</a:t>
            </a:r>
            <a:endParaRPr sz="1800">
              <a:latin typeface="Carlito"/>
              <a:cs typeface="Carlito"/>
            </a:endParaRPr>
          </a:p>
          <a:p>
            <a:pPr marL="794385" lvl="1" indent="-286385">
              <a:lnSpc>
                <a:spcPct val="100000"/>
              </a:lnSpc>
              <a:spcBef>
                <a:spcPts val="470"/>
              </a:spcBef>
              <a:buFont typeface="Arial" panose="020B0604020202020204"/>
              <a:buChar char="–"/>
              <a:tabLst>
                <a:tab pos="794385" algn="l"/>
              </a:tabLst>
            </a:pPr>
            <a:r>
              <a:rPr sz="2000" dirty="0">
                <a:latin typeface="Carlito"/>
                <a:cs typeface="Carlito"/>
              </a:rPr>
              <a:t>Primarily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serve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limbs</a:t>
            </a:r>
            <a:endParaRPr sz="2000">
              <a:latin typeface="Carlito"/>
              <a:cs typeface="Carlito"/>
            </a:endParaRPr>
          </a:p>
          <a:p>
            <a:pPr marL="794385" marR="138430" lvl="1" indent="-287020">
              <a:lnSpc>
                <a:spcPct val="100000"/>
              </a:lnSpc>
              <a:spcBef>
                <a:spcPts val="485"/>
              </a:spcBef>
              <a:buFont typeface="Arial" panose="020B0604020202020204"/>
              <a:buChar char="–"/>
              <a:tabLst>
                <a:tab pos="794385" algn="l"/>
              </a:tabLst>
            </a:pPr>
            <a:r>
              <a:rPr sz="2000" dirty="0">
                <a:latin typeface="Carlito"/>
                <a:cs typeface="Carlito"/>
              </a:rPr>
              <a:t>Fibers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from</a:t>
            </a:r>
            <a:r>
              <a:rPr sz="2000" spc="-7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ventral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spc="-20" dirty="0">
                <a:latin typeface="Carlito"/>
                <a:cs typeface="Carlito"/>
              </a:rPr>
              <a:t>rami </a:t>
            </a:r>
            <a:r>
              <a:rPr sz="2000" spc="-10" dirty="0">
                <a:latin typeface="Carlito"/>
                <a:cs typeface="Carlito"/>
              </a:rPr>
              <a:t>crisscross</a:t>
            </a:r>
            <a:endParaRPr sz="2000">
              <a:latin typeface="Carlito"/>
              <a:cs typeface="Carlito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648200" y="990598"/>
            <a:ext cx="4305300" cy="58673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97760" y="323850"/>
            <a:ext cx="5944870" cy="6902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dirty="0"/>
              <a:t>Cervical</a:t>
            </a:r>
            <a:r>
              <a:rPr spc="-25" dirty="0"/>
              <a:t> </a:t>
            </a:r>
            <a:r>
              <a:rPr spc="-10" dirty="0"/>
              <a:t>Plexus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1593341" y="1098550"/>
            <a:ext cx="7034530" cy="1838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8280" marR="17780" indent="-1828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Verdana" panose="020B0604030504040204"/>
                <a:cs typeface="Verdana" panose="020B0604030504040204"/>
              </a:rPr>
              <a:t>Cervical</a:t>
            </a:r>
            <a:r>
              <a:rPr sz="2400" spc="-75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plexus-</a:t>
            </a:r>
            <a:r>
              <a:rPr sz="2400" spc="-80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formed</a:t>
            </a:r>
            <a:r>
              <a:rPr sz="2400" spc="-70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from</a:t>
            </a:r>
            <a:r>
              <a:rPr sz="2400" spc="-85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anterior</a:t>
            </a:r>
            <a:r>
              <a:rPr sz="2400" spc="-70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rami</a:t>
            </a:r>
            <a:r>
              <a:rPr sz="2400" spc="-100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spc="-25" dirty="0">
                <a:latin typeface="Verdana" panose="020B0604030504040204"/>
                <a:cs typeface="Verdana" panose="020B0604030504040204"/>
              </a:rPr>
              <a:t>of </a:t>
            </a:r>
            <a:r>
              <a:rPr sz="2400" dirty="0">
                <a:latin typeface="Verdana" panose="020B0604030504040204"/>
                <a:cs typeface="Verdana" panose="020B0604030504040204"/>
              </a:rPr>
              <a:t>1</a:t>
            </a:r>
            <a:r>
              <a:rPr sz="2400" baseline="24000" dirty="0">
                <a:latin typeface="Verdana" panose="020B0604030504040204"/>
                <a:cs typeface="Verdana" panose="020B0604030504040204"/>
              </a:rPr>
              <a:t>st</a:t>
            </a:r>
            <a:r>
              <a:rPr sz="2400" spc="397" baseline="24000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4</a:t>
            </a:r>
            <a:r>
              <a:rPr sz="2400" spc="-25" dirty="0">
                <a:latin typeface="Verdana" panose="020B0604030504040204"/>
                <a:cs typeface="Verdana" panose="020B0604030504040204"/>
              </a:rPr>
              <a:t> </a:t>
            </a:r>
            <a:r>
              <a:rPr sz="2400" dirty="0">
                <a:latin typeface="Verdana" panose="020B0604030504040204"/>
                <a:cs typeface="Verdana" panose="020B0604030504040204"/>
              </a:rPr>
              <a:t>cervical </a:t>
            </a:r>
            <a:r>
              <a:rPr sz="2400" spc="-10" dirty="0">
                <a:latin typeface="Verdana" panose="020B0604030504040204"/>
                <a:cs typeface="Verdana" panose="020B0604030504040204"/>
              </a:rPr>
              <a:t>nerves</a:t>
            </a:r>
            <a:endParaRPr sz="2400">
              <a:latin typeface="Verdana" panose="020B0604030504040204"/>
              <a:cs typeface="Verdana" panose="020B0604030504040204"/>
            </a:endParaRPr>
          </a:p>
          <a:p>
            <a:pPr marL="281305">
              <a:lnSpc>
                <a:spcPct val="100000"/>
              </a:lnSpc>
              <a:spcBef>
                <a:spcPts val="295"/>
              </a:spcBef>
            </a:pPr>
            <a:r>
              <a:rPr sz="2200" spc="-335" dirty="0">
                <a:solidFill>
                  <a:srgbClr val="4985BE"/>
                </a:solidFill>
                <a:latin typeface="Noto Sans Symbols2"/>
                <a:cs typeface="Noto Sans Symbols2"/>
              </a:rPr>
              <a:t>🞄</a:t>
            </a:r>
            <a:r>
              <a:rPr sz="2200" spc="70" dirty="0">
                <a:solidFill>
                  <a:srgbClr val="4985BE"/>
                </a:solidFill>
                <a:latin typeface="Noto Sans Symbols2"/>
                <a:cs typeface="Noto Sans Symbols2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Supplies</a:t>
            </a:r>
            <a:r>
              <a:rPr sz="2200" spc="-9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skin</a:t>
            </a:r>
            <a:r>
              <a:rPr sz="2200" spc="-4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of</a:t>
            </a:r>
            <a:r>
              <a:rPr sz="2200" spc="-3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much</a:t>
            </a:r>
            <a:r>
              <a:rPr sz="2200" spc="-4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of</a:t>
            </a:r>
            <a:r>
              <a:rPr sz="2200" spc="-3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the</a:t>
            </a:r>
            <a:r>
              <a:rPr sz="2200" spc="-5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head</a:t>
            </a:r>
            <a:r>
              <a:rPr sz="2200" spc="-3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and</a:t>
            </a:r>
            <a:r>
              <a:rPr sz="2200" spc="-4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spc="-20" dirty="0">
                <a:latin typeface="Verdana" panose="020B0604030504040204"/>
                <a:cs typeface="Verdana" panose="020B0604030504040204"/>
              </a:rPr>
              <a:t>neck</a:t>
            </a:r>
            <a:endParaRPr sz="2200">
              <a:latin typeface="Verdana" panose="020B0604030504040204"/>
              <a:cs typeface="Verdana" panose="020B0604030504040204"/>
            </a:endParaRPr>
          </a:p>
          <a:p>
            <a:pPr marL="464185" marR="105410" indent="-182880">
              <a:lnSpc>
                <a:spcPct val="100000"/>
              </a:lnSpc>
              <a:spcBef>
                <a:spcPts val="300"/>
              </a:spcBef>
            </a:pPr>
            <a:r>
              <a:rPr sz="2200" dirty="0">
                <a:solidFill>
                  <a:srgbClr val="4985BE"/>
                </a:solidFill>
                <a:latin typeface="Noto Sans Symbols2"/>
                <a:cs typeface="Noto Sans Symbols2"/>
              </a:rPr>
              <a:t>🞄</a:t>
            </a:r>
            <a:r>
              <a:rPr sz="2200" spc="25" dirty="0">
                <a:solidFill>
                  <a:srgbClr val="4985BE"/>
                </a:solidFill>
                <a:latin typeface="Noto Sans Symbols2"/>
                <a:cs typeface="Noto Sans Symbols2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Gives</a:t>
            </a:r>
            <a:r>
              <a:rPr sz="2200" spc="-5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rise</a:t>
            </a:r>
            <a:r>
              <a:rPr sz="2200" spc="-5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to</a:t>
            </a:r>
            <a:r>
              <a:rPr sz="2200" spc="-5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the</a:t>
            </a:r>
            <a:r>
              <a:rPr sz="2200" spc="-4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phrenic</a:t>
            </a:r>
            <a:r>
              <a:rPr sz="2200" spc="-5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nerve</a:t>
            </a:r>
            <a:r>
              <a:rPr sz="2200" spc="-3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spc="-10" dirty="0">
                <a:latin typeface="Verdana" panose="020B0604030504040204"/>
                <a:cs typeface="Verdana" panose="020B0604030504040204"/>
              </a:rPr>
              <a:t>(C3-</a:t>
            </a:r>
            <a:r>
              <a:rPr sz="2200" dirty="0">
                <a:latin typeface="Verdana" panose="020B0604030504040204"/>
                <a:cs typeface="Verdana" panose="020B0604030504040204"/>
              </a:rPr>
              <a:t>C4)</a:t>
            </a:r>
            <a:r>
              <a:rPr sz="2200" spc="-20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spc="-10" dirty="0">
                <a:latin typeface="Verdana" panose="020B0604030504040204"/>
                <a:cs typeface="Verdana" panose="020B0604030504040204"/>
              </a:rPr>
              <a:t>which </a:t>
            </a:r>
            <a:r>
              <a:rPr sz="2200" dirty="0">
                <a:latin typeface="Verdana" panose="020B0604030504040204"/>
                <a:cs typeface="Verdana" panose="020B0604030504040204"/>
              </a:rPr>
              <a:t>innervates</a:t>
            </a:r>
            <a:r>
              <a:rPr sz="2200" spc="-7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dirty="0">
                <a:latin typeface="Verdana" panose="020B0604030504040204"/>
                <a:cs typeface="Verdana" panose="020B0604030504040204"/>
              </a:rPr>
              <a:t>the</a:t>
            </a:r>
            <a:r>
              <a:rPr sz="2200" spc="-75" dirty="0">
                <a:latin typeface="Verdana" panose="020B0604030504040204"/>
                <a:cs typeface="Verdana" panose="020B0604030504040204"/>
              </a:rPr>
              <a:t> </a:t>
            </a:r>
            <a:r>
              <a:rPr sz="2200" spc="-10" dirty="0">
                <a:latin typeface="Verdana" panose="020B0604030504040204"/>
                <a:cs typeface="Verdana" panose="020B0604030504040204"/>
              </a:rPr>
              <a:t>diaphragm</a:t>
            </a:r>
            <a:endParaRPr sz="2200">
              <a:latin typeface="Verdana" panose="020B0604030504040204"/>
              <a:cs typeface="Verdana" panose="020B0604030504040204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2120584" y="3124198"/>
            <a:ext cx="5307524" cy="36575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8950" y="200025"/>
            <a:ext cx="5069205" cy="627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dirty="0"/>
              <a:t>Brachial</a:t>
            </a:r>
            <a:r>
              <a:rPr sz="4000" spc="-130" dirty="0"/>
              <a:t> </a:t>
            </a:r>
            <a:r>
              <a:rPr sz="4000" spc="-10" dirty="0"/>
              <a:t>Plexus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28039" y="778509"/>
            <a:ext cx="6626859" cy="164401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675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400" dirty="0">
                <a:latin typeface="Carlito"/>
                <a:cs typeface="Carlito"/>
              </a:rPr>
              <a:t>Brachial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plexus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lies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in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neck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axilla</a:t>
            </a:r>
            <a:endParaRPr sz="2400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spcBef>
                <a:spcPts val="575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400" spc="-10" dirty="0">
                <a:latin typeface="Carlito"/>
                <a:cs typeface="Carlito"/>
              </a:rPr>
              <a:t>Formed</a:t>
            </a:r>
            <a:r>
              <a:rPr sz="2400" spc="-1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by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ventral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rami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of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</a:t>
            </a:r>
            <a:r>
              <a:rPr sz="2400" baseline="-21000" dirty="0">
                <a:latin typeface="Carlito"/>
                <a:cs typeface="Carlito"/>
              </a:rPr>
              <a:t>5</a:t>
            </a:r>
            <a:r>
              <a:rPr sz="2400" spc="-44" baseline="-21000" dirty="0">
                <a:latin typeface="Carlito"/>
                <a:cs typeface="Carlito"/>
              </a:rPr>
              <a:t> </a:t>
            </a:r>
            <a:r>
              <a:rPr sz="2400" spc="300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2400" spc="-18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400" spc="-20" dirty="0">
                <a:latin typeface="Carlito"/>
                <a:cs typeface="Carlito"/>
              </a:rPr>
              <a:t>T1</a:t>
            </a:r>
            <a:r>
              <a:rPr sz="2400" spc="-1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give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rise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to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cords</a:t>
            </a:r>
            <a:endParaRPr sz="2400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spcBef>
                <a:spcPts val="550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200" dirty="0">
                <a:latin typeface="Carlito"/>
                <a:cs typeface="Carlito"/>
              </a:rPr>
              <a:t>Gives</a:t>
            </a:r>
            <a:r>
              <a:rPr sz="2200" spc="-3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rise</a:t>
            </a:r>
            <a:r>
              <a:rPr sz="2200" spc="-3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to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the</a:t>
            </a:r>
            <a:r>
              <a:rPr sz="2200" spc="-35" dirty="0">
                <a:latin typeface="Carlito"/>
                <a:cs typeface="Carlito"/>
              </a:rPr>
              <a:t> </a:t>
            </a:r>
            <a:r>
              <a:rPr sz="2200" spc="-20" dirty="0">
                <a:latin typeface="Carlito"/>
                <a:cs typeface="Carlito"/>
              </a:rPr>
              <a:t>axillary,</a:t>
            </a:r>
            <a:r>
              <a:rPr sz="2200" spc="-5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musculocutaneous,</a:t>
            </a:r>
            <a:r>
              <a:rPr sz="2200" spc="-3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median,</a:t>
            </a:r>
            <a:endParaRPr sz="2200">
              <a:latin typeface="Carlito"/>
              <a:cs typeface="Carlito"/>
            </a:endParaRPr>
          </a:p>
          <a:p>
            <a:pPr marL="368300">
              <a:lnSpc>
                <a:spcPct val="100000"/>
              </a:lnSpc>
            </a:pPr>
            <a:r>
              <a:rPr sz="2200" dirty="0">
                <a:latin typeface="Carlito"/>
                <a:cs typeface="Carlito"/>
              </a:rPr>
              <a:t>radial</a:t>
            </a:r>
            <a:r>
              <a:rPr sz="2200" spc="-35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and</a:t>
            </a:r>
            <a:r>
              <a:rPr sz="2200" spc="-40" dirty="0">
                <a:latin typeface="Carlito"/>
                <a:cs typeface="Carlito"/>
              </a:rPr>
              <a:t> </a:t>
            </a:r>
            <a:r>
              <a:rPr sz="2200" dirty="0">
                <a:latin typeface="Carlito"/>
                <a:cs typeface="Carlito"/>
              </a:rPr>
              <a:t>ulnar</a:t>
            </a:r>
            <a:r>
              <a:rPr sz="2200" spc="-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nerves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0302" y="6422847"/>
            <a:ext cx="93345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Carlito"/>
                <a:cs typeface="Carlito"/>
              </a:rPr>
              <a:t>Figure</a:t>
            </a:r>
            <a:r>
              <a:rPr sz="1400" b="1" spc="-50" dirty="0">
                <a:latin typeface="Carlito"/>
                <a:cs typeface="Carlito"/>
              </a:rPr>
              <a:t> </a:t>
            </a:r>
            <a:r>
              <a:rPr sz="1400" b="1" spc="-10" dirty="0">
                <a:latin typeface="Carlito"/>
                <a:cs typeface="Carlito"/>
              </a:rPr>
              <a:t>14.9d</a:t>
            </a:r>
            <a:endParaRPr sz="1400">
              <a:latin typeface="Carlito"/>
              <a:cs typeface="Carlito"/>
            </a:endParaRPr>
          </a:p>
        </p:txBody>
      </p:sp>
      <p:pic>
        <p:nvPicPr>
          <p:cNvPr id="5" name="object 5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3970020" y="2825495"/>
            <a:ext cx="4911852" cy="36835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1475" y="50800"/>
            <a:ext cx="4315460" cy="689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Lumbar </a:t>
            </a:r>
            <a:r>
              <a:rPr spc="-10" dirty="0"/>
              <a:t>Plexus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751840" y="562229"/>
            <a:ext cx="7461884" cy="216852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600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100" dirty="0">
                <a:latin typeface="Carlito"/>
                <a:cs typeface="Carlito"/>
              </a:rPr>
              <a:t>Arises</a:t>
            </a:r>
            <a:r>
              <a:rPr sz="2100" spc="-6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from</a:t>
            </a:r>
            <a:r>
              <a:rPr sz="2100" spc="-50" dirty="0">
                <a:latin typeface="Carlito"/>
                <a:cs typeface="Carlito"/>
              </a:rPr>
              <a:t> </a:t>
            </a:r>
            <a:r>
              <a:rPr sz="2100" spc="80" dirty="0">
                <a:latin typeface="Carlito"/>
                <a:cs typeface="Carlito"/>
              </a:rPr>
              <a:t>L</a:t>
            </a:r>
            <a:r>
              <a:rPr sz="2100" spc="120" baseline="-20000" dirty="0">
                <a:latin typeface="Carlito"/>
                <a:cs typeface="Carlito"/>
              </a:rPr>
              <a:t>1</a:t>
            </a:r>
            <a:r>
              <a:rPr sz="2100" spc="80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2100" spc="-16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100" spc="-25" dirty="0">
                <a:latin typeface="Carlito"/>
                <a:cs typeface="Carlito"/>
              </a:rPr>
              <a:t>L</a:t>
            </a:r>
            <a:r>
              <a:rPr sz="2100" spc="-37" baseline="-20000" dirty="0">
                <a:latin typeface="Carlito"/>
                <a:cs typeface="Carlito"/>
              </a:rPr>
              <a:t>4</a:t>
            </a:r>
            <a:endParaRPr sz="2100" baseline="-20000">
              <a:latin typeface="Carlito"/>
              <a:cs typeface="Carlito"/>
            </a:endParaRPr>
          </a:p>
          <a:p>
            <a:pPr marL="368300" marR="142875" indent="-343535">
              <a:lnSpc>
                <a:spcPct val="100000"/>
              </a:lnSpc>
              <a:spcBef>
                <a:spcPts val="485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000" dirty="0">
                <a:latin typeface="Carlito"/>
                <a:cs typeface="Carlito"/>
              </a:rPr>
              <a:t>Smaller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branches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innervate</a:t>
            </a:r>
            <a:r>
              <a:rPr sz="2000" spc="-5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4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posterior</a:t>
            </a:r>
            <a:r>
              <a:rPr sz="2000" spc="-5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abdominal</a:t>
            </a:r>
            <a:r>
              <a:rPr sz="2000" spc="-5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wall</a:t>
            </a:r>
            <a:r>
              <a:rPr sz="2000" spc="-6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and</a:t>
            </a:r>
            <a:r>
              <a:rPr sz="2000" spc="-55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psoas muscle</a:t>
            </a:r>
            <a:endParaRPr sz="2000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spcBef>
                <a:spcPts val="500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100" dirty="0">
                <a:latin typeface="Carlito"/>
                <a:cs typeface="Carlito"/>
              </a:rPr>
              <a:t>Its</a:t>
            </a:r>
            <a:r>
              <a:rPr sz="2100" spc="-5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supplies</a:t>
            </a:r>
            <a:r>
              <a:rPr sz="2100" spc="-2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areas</a:t>
            </a:r>
            <a:r>
              <a:rPr sz="2100" spc="-4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of</a:t>
            </a:r>
            <a:r>
              <a:rPr sz="2100" spc="-5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the</a:t>
            </a:r>
            <a:r>
              <a:rPr sz="2100" spc="-5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lower</a:t>
            </a:r>
            <a:r>
              <a:rPr sz="2100" spc="-1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abdomen,</a:t>
            </a:r>
            <a:r>
              <a:rPr sz="2100" spc="-4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inguinal</a:t>
            </a:r>
            <a:r>
              <a:rPr sz="2100" spc="-4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region,</a:t>
            </a:r>
            <a:r>
              <a:rPr sz="2100" spc="-3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hip,</a:t>
            </a:r>
            <a:r>
              <a:rPr sz="2100" spc="-40" dirty="0">
                <a:latin typeface="Carlito"/>
                <a:cs typeface="Carlito"/>
              </a:rPr>
              <a:t> </a:t>
            </a:r>
            <a:r>
              <a:rPr sz="2100" spc="-25" dirty="0">
                <a:latin typeface="Carlito"/>
                <a:cs typeface="Carlito"/>
              </a:rPr>
              <a:t>and</a:t>
            </a:r>
            <a:endParaRPr sz="2100">
              <a:latin typeface="Carlito"/>
              <a:cs typeface="Carlito"/>
            </a:endParaRPr>
          </a:p>
          <a:p>
            <a:pPr marL="368300">
              <a:lnSpc>
                <a:spcPct val="100000"/>
              </a:lnSpc>
            </a:pPr>
            <a:r>
              <a:rPr sz="2100" spc="-10" dirty="0">
                <a:latin typeface="Carlito"/>
                <a:cs typeface="Carlito"/>
              </a:rPr>
              <a:t>thigh</a:t>
            </a:r>
            <a:endParaRPr sz="2100">
              <a:latin typeface="Carlito"/>
              <a:cs typeface="Carlito"/>
            </a:endParaRPr>
          </a:p>
          <a:p>
            <a:pPr marL="368300" indent="-342900">
              <a:lnSpc>
                <a:spcPct val="100000"/>
              </a:lnSpc>
              <a:spcBef>
                <a:spcPts val="505"/>
              </a:spcBef>
              <a:buFont typeface="Arial" panose="020B0604020202020204"/>
              <a:buChar char="•"/>
              <a:tabLst>
                <a:tab pos="368300" algn="l"/>
              </a:tabLst>
            </a:pPr>
            <a:r>
              <a:rPr sz="2100" dirty="0">
                <a:latin typeface="Carlito"/>
                <a:cs typeface="Carlito"/>
              </a:rPr>
              <a:t>Gives</a:t>
            </a:r>
            <a:r>
              <a:rPr sz="2100" spc="-3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rise</a:t>
            </a:r>
            <a:r>
              <a:rPr sz="2100" spc="-2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to</a:t>
            </a:r>
            <a:r>
              <a:rPr sz="2100" spc="-50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the</a:t>
            </a:r>
            <a:r>
              <a:rPr sz="2100" spc="-60" dirty="0">
                <a:latin typeface="Carlito"/>
                <a:cs typeface="Carlito"/>
              </a:rPr>
              <a:t> </a:t>
            </a:r>
            <a:r>
              <a:rPr sz="2100" spc="-10" dirty="0">
                <a:latin typeface="Carlito"/>
                <a:cs typeface="Carlito"/>
              </a:rPr>
              <a:t>femoral</a:t>
            </a:r>
            <a:r>
              <a:rPr sz="2100" spc="-35" dirty="0">
                <a:latin typeface="Carlito"/>
                <a:cs typeface="Carlito"/>
              </a:rPr>
              <a:t> </a:t>
            </a:r>
            <a:r>
              <a:rPr sz="2100" dirty="0">
                <a:latin typeface="Carlito"/>
                <a:cs typeface="Carlito"/>
              </a:rPr>
              <a:t>and</a:t>
            </a:r>
            <a:r>
              <a:rPr sz="2100" spc="-60" dirty="0">
                <a:latin typeface="Carlito"/>
                <a:cs typeface="Carlito"/>
              </a:rPr>
              <a:t> </a:t>
            </a:r>
            <a:r>
              <a:rPr sz="2100" spc="-10" dirty="0">
                <a:latin typeface="Carlito"/>
                <a:cs typeface="Carlito"/>
              </a:rPr>
              <a:t>obturator</a:t>
            </a:r>
            <a:r>
              <a:rPr sz="2100" spc="-40" dirty="0">
                <a:latin typeface="Carlito"/>
                <a:cs typeface="Carlito"/>
              </a:rPr>
              <a:t> </a:t>
            </a:r>
            <a:r>
              <a:rPr sz="2100" spc="-10" dirty="0">
                <a:latin typeface="Carlito"/>
                <a:cs typeface="Carlito"/>
              </a:rPr>
              <a:t>nerves</a:t>
            </a:r>
            <a:endParaRPr sz="2100">
              <a:latin typeface="Carlito"/>
              <a:cs typeface="Carlito"/>
            </a:endParaRPr>
          </a:p>
        </p:txBody>
      </p:sp>
      <p:pic>
        <p:nvPicPr>
          <p:cNvPr id="4" name="object 4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4151168" y="2743198"/>
            <a:ext cx="4840431" cy="410776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50870" y="22225"/>
            <a:ext cx="4291330" cy="5054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/>
              <a:t>The</a:t>
            </a:r>
            <a:r>
              <a:rPr sz="3200" spc="-45" dirty="0"/>
              <a:t> </a:t>
            </a:r>
            <a:r>
              <a:rPr sz="3200" dirty="0"/>
              <a:t>Sacral</a:t>
            </a:r>
            <a:r>
              <a:rPr sz="3200" spc="-60" dirty="0"/>
              <a:t> </a:t>
            </a:r>
            <a:r>
              <a:rPr sz="3200" spc="-10" dirty="0"/>
              <a:t>Plexus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739140" y="433527"/>
            <a:ext cx="7675245" cy="1458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0" indent="-342900">
              <a:lnSpc>
                <a:spcPct val="100000"/>
              </a:lnSpc>
              <a:spcBef>
                <a:spcPts val="95"/>
              </a:spcBef>
              <a:buFont typeface="Arial" panose="020B0604020202020204"/>
              <a:buChar char="•"/>
              <a:tabLst>
                <a:tab pos="381000" algn="l"/>
              </a:tabLst>
            </a:pPr>
            <a:r>
              <a:rPr sz="1600" dirty="0">
                <a:latin typeface="Carlito"/>
                <a:cs typeface="Carlito"/>
              </a:rPr>
              <a:t>Arises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from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spinal</a:t>
            </a:r>
            <a:r>
              <a:rPr sz="1600" spc="-7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nerves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spc="-20" dirty="0">
                <a:latin typeface="Carlito"/>
                <a:cs typeface="Carlito"/>
              </a:rPr>
              <a:t>L</a:t>
            </a:r>
            <a:r>
              <a:rPr sz="1575" spc="-30" baseline="-21000" dirty="0">
                <a:latin typeface="Carlito"/>
                <a:cs typeface="Carlito"/>
              </a:rPr>
              <a:t>4</a:t>
            </a:r>
            <a:r>
              <a:rPr sz="1600" spc="-20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1600" spc="-20" dirty="0">
                <a:latin typeface="Carlito"/>
                <a:cs typeface="Carlito"/>
              </a:rPr>
              <a:t>S</a:t>
            </a:r>
            <a:r>
              <a:rPr sz="1575" spc="-30" baseline="-21000" dirty="0">
                <a:latin typeface="Carlito"/>
                <a:cs typeface="Carlito"/>
              </a:rPr>
              <a:t>4</a:t>
            </a:r>
            <a:endParaRPr sz="1575" baseline="-210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spcBef>
                <a:spcPts val="5"/>
              </a:spcBef>
              <a:buFont typeface="Arial" panose="020B0604020202020204"/>
              <a:buChar char="•"/>
              <a:tabLst>
                <a:tab pos="381000" algn="l"/>
              </a:tabLst>
            </a:pPr>
            <a:r>
              <a:rPr sz="1600" dirty="0">
                <a:latin typeface="Carlito"/>
                <a:cs typeface="Carlito"/>
              </a:rPr>
              <a:t>Often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considered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with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lumbar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plexus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referred</a:t>
            </a:r>
            <a:r>
              <a:rPr sz="1600" spc="1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to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as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lumbosacral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plexus</a:t>
            </a:r>
            <a:endParaRPr sz="16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buFont typeface="Arial" panose="020B0604020202020204"/>
              <a:buChar char="•"/>
              <a:tabLst>
                <a:tab pos="381000" algn="l"/>
              </a:tabLst>
            </a:pPr>
            <a:r>
              <a:rPr sz="1600" dirty="0">
                <a:latin typeface="Carlito"/>
                <a:cs typeface="Carlito"/>
              </a:rPr>
              <a:t>It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supplies</a:t>
            </a:r>
            <a:r>
              <a:rPr sz="1600" spc="-5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areas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of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4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pelvic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floor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and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muscles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around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hip</a:t>
            </a:r>
            <a:r>
              <a:rPr sz="1600" spc="-50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joint</a:t>
            </a:r>
            <a:endParaRPr sz="1600">
              <a:latin typeface="Carlito"/>
              <a:cs typeface="Carlito"/>
            </a:endParaRPr>
          </a:p>
          <a:p>
            <a:pPr marL="381000" indent="-342900">
              <a:lnSpc>
                <a:spcPct val="100000"/>
              </a:lnSpc>
              <a:buFont typeface="Arial" panose="020B0604020202020204"/>
              <a:buChar char="•"/>
              <a:tabLst>
                <a:tab pos="381000" algn="l"/>
              </a:tabLst>
            </a:pPr>
            <a:r>
              <a:rPr sz="1600" b="1" dirty="0">
                <a:latin typeface="Carlito"/>
                <a:cs typeface="Carlito"/>
              </a:rPr>
              <a:t>Sciatic</a:t>
            </a:r>
            <a:r>
              <a:rPr sz="1600" b="1" spc="-65" dirty="0">
                <a:latin typeface="Carlito"/>
                <a:cs typeface="Carlito"/>
              </a:rPr>
              <a:t> </a:t>
            </a:r>
            <a:r>
              <a:rPr sz="1600" b="1" dirty="0">
                <a:latin typeface="Carlito"/>
                <a:cs typeface="Carlito"/>
              </a:rPr>
              <a:t>nerve</a:t>
            </a:r>
            <a:r>
              <a:rPr sz="1600" b="1" spc="-5" dirty="0">
                <a:latin typeface="Carlito"/>
                <a:cs typeface="Carlito"/>
              </a:rPr>
              <a:t> </a:t>
            </a:r>
            <a:r>
              <a:rPr sz="1600" spc="204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1600" spc="-12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largest</a:t>
            </a:r>
            <a:r>
              <a:rPr sz="1600" spc="-3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nerve</a:t>
            </a:r>
            <a:r>
              <a:rPr sz="1600" spc="-2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of</a:t>
            </a:r>
            <a:r>
              <a:rPr sz="1600" spc="-20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the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sacral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plexus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is</a:t>
            </a:r>
            <a:r>
              <a:rPr sz="1600" spc="-3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actually</a:t>
            </a:r>
            <a:r>
              <a:rPr sz="1600" spc="-7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two</a:t>
            </a:r>
            <a:r>
              <a:rPr sz="1600" spc="-1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nerves</a:t>
            </a:r>
            <a:r>
              <a:rPr sz="1600" spc="-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in</a:t>
            </a:r>
            <a:r>
              <a:rPr sz="1600" spc="-45" dirty="0">
                <a:latin typeface="Carlito"/>
                <a:cs typeface="Carlito"/>
              </a:rPr>
              <a:t> </a:t>
            </a:r>
            <a:r>
              <a:rPr sz="1600" dirty="0">
                <a:latin typeface="Carlito"/>
                <a:cs typeface="Carlito"/>
              </a:rPr>
              <a:t>one</a:t>
            </a:r>
            <a:r>
              <a:rPr sz="1600" spc="-25" dirty="0">
                <a:latin typeface="Carlito"/>
                <a:cs typeface="Carlito"/>
              </a:rPr>
              <a:t> </a:t>
            </a:r>
            <a:r>
              <a:rPr sz="1600" spc="-10" dirty="0">
                <a:latin typeface="Carlito"/>
                <a:cs typeface="Carlito"/>
              </a:rPr>
              <a:t>sheath</a:t>
            </a:r>
            <a:endParaRPr sz="1600">
              <a:latin typeface="Carlito"/>
              <a:cs typeface="Carlito"/>
            </a:endParaRPr>
          </a:p>
          <a:p>
            <a:pPr marL="781685" lvl="1" indent="-286385">
              <a:lnSpc>
                <a:spcPct val="100000"/>
              </a:lnSpc>
              <a:spcBef>
                <a:spcPts val="5"/>
              </a:spcBef>
              <a:buFont typeface="Arial" panose="020B0604020202020204"/>
              <a:buChar char="–"/>
              <a:tabLst>
                <a:tab pos="781685" algn="l"/>
              </a:tabLst>
            </a:pPr>
            <a:r>
              <a:rPr sz="1500" dirty="0">
                <a:latin typeface="Carlito"/>
                <a:cs typeface="Carlito"/>
              </a:rPr>
              <a:t>Tibial</a:t>
            </a:r>
            <a:r>
              <a:rPr sz="1500" spc="-4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nerve</a:t>
            </a:r>
            <a:r>
              <a:rPr sz="1500" spc="-5" dirty="0">
                <a:latin typeface="Carlito"/>
                <a:cs typeface="Carlito"/>
              </a:rPr>
              <a:t> </a:t>
            </a:r>
            <a:r>
              <a:rPr sz="1500" spc="190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1500" spc="-12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latin typeface="Carlito"/>
                <a:cs typeface="Carlito"/>
              </a:rPr>
              <a:t>innervates</a:t>
            </a:r>
            <a:r>
              <a:rPr sz="1500" spc="-2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most</a:t>
            </a:r>
            <a:r>
              <a:rPr sz="1500" spc="-2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of</a:t>
            </a:r>
            <a:r>
              <a:rPr sz="1500" spc="-2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the</a:t>
            </a:r>
            <a:r>
              <a:rPr sz="1500" spc="-1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posterior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lower</a:t>
            </a:r>
            <a:r>
              <a:rPr sz="1500" spc="-10" dirty="0">
                <a:latin typeface="Carlito"/>
                <a:cs typeface="Carlito"/>
              </a:rPr>
              <a:t> </a:t>
            </a:r>
            <a:r>
              <a:rPr sz="1500" spc="-20" dirty="0">
                <a:latin typeface="Carlito"/>
                <a:cs typeface="Carlito"/>
              </a:rPr>
              <a:t>limb</a:t>
            </a:r>
            <a:endParaRPr sz="1500">
              <a:latin typeface="Carlito"/>
              <a:cs typeface="Carlito"/>
            </a:endParaRPr>
          </a:p>
          <a:p>
            <a:pPr marL="781685" lvl="1" indent="-286385">
              <a:lnSpc>
                <a:spcPct val="100000"/>
              </a:lnSpc>
              <a:buFont typeface="Arial" panose="020B0604020202020204"/>
              <a:buChar char="–"/>
              <a:tabLst>
                <a:tab pos="781685" algn="l"/>
              </a:tabLst>
            </a:pPr>
            <a:r>
              <a:rPr sz="1500" dirty="0">
                <a:latin typeface="Carlito"/>
                <a:cs typeface="Carlito"/>
              </a:rPr>
              <a:t>Common</a:t>
            </a:r>
            <a:r>
              <a:rPr sz="1500" spc="-45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fibular</a:t>
            </a:r>
            <a:r>
              <a:rPr sz="1500" spc="-2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(peroneal)</a:t>
            </a:r>
            <a:r>
              <a:rPr sz="1500" spc="-4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nerve</a:t>
            </a:r>
            <a:r>
              <a:rPr sz="1500" spc="10" dirty="0">
                <a:latin typeface="Carlito"/>
                <a:cs typeface="Carlito"/>
              </a:rPr>
              <a:t> </a:t>
            </a:r>
            <a:r>
              <a:rPr sz="1500" spc="190" dirty="0">
                <a:latin typeface="Trebuchet MS" panose="020B0603020202020204"/>
                <a:cs typeface="Trebuchet MS" panose="020B0603020202020204"/>
              </a:rPr>
              <a:t>–</a:t>
            </a:r>
            <a:r>
              <a:rPr sz="1500" spc="-114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1500" spc="-10" dirty="0">
                <a:latin typeface="Carlito"/>
                <a:cs typeface="Carlito"/>
              </a:rPr>
              <a:t>innervates</a:t>
            </a:r>
            <a:r>
              <a:rPr sz="1500" spc="-3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muscles</a:t>
            </a:r>
            <a:r>
              <a:rPr sz="1500" spc="-1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of</a:t>
            </a:r>
            <a:r>
              <a:rPr sz="1500" spc="-20" dirty="0">
                <a:latin typeface="Carlito"/>
                <a:cs typeface="Carlito"/>
              </a:rPr>
              <a:t> </a:t>
            </a:r>
            <a:r>
              <a:rPr sz="1500" dirty="0">
                <a:latin typeface="Carlito"/>
                <a:cs typeface="Carlito"/>
              </a:rPr>
              <a:t>the</a:t>
            </a:r>
            <a:r>
              <a:rPr sz="1500" spc="-15" dirty="0">
                <a:latin typeface="Carlito"/>
                <a:cs typeface="Carlito"/>
              </a:rPr>
              <a:t> </a:t>
            </a:r>
            <a:r>
              <a:rPr sz="1500" spc="-10" dirty="0">
                <a:latin typeface="Carlito"/>
                <a:cs typeface="Carlito"/>
              </a:rPr>
              <a:t>anterolateral</a:t>
            </a:r>
            <a:r>
              <a:rPr sz="1500" spc="-35" dirty="0">
                <a:latin typeface="Carlito"/>
                <a:cs typeface="Carlito"/>
              </a:rPr>
              <a:t> </a:t>
            </a:r>
            <a:r>
              <a:rPr sz="1500" spc="-25" dirty="0">
                <a:latin typeface="Carlito"/>
                <a:cs typeface="Carlito"/>
              </a:rPr>
              <a:t>leg</a:t>
            </a:r>
            <a:endParaRPr sz="150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581911" y="2182366"/>
            <a:ext cx="5899150" cy="4669155"/>
            <a:chOff x="1581911" y="2182366"/>
            <a:chExt cx="5899150" cy="4669155"/>
          </a:xfrm>
        </p:grpSpPr>
        <p:pic>
          <p:nvPicPr>
            <p:cNvPr id="5" name="object 5"/>
            <p:cNvPicPr/>
            <p:nvPr/>
          </p:nvPicPr>
          <p:blipFill>
            <a:blip r:embed="rId1" cstate="print"/>
            <a:stretch>
              <a:fillRect/>
            </a:stretch>
          </p:blipFill>
          <p:spPr>
            <a:xfrm>
              <a:off x="1958121" y="2182366"/>
              <a:ext cx="5522364" cy="466860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600961" y="4572761"/>
              <a:ext cx="1066800" cy="304800"/>
            </a:xfrm>
            <a:custGeom>
              <a:avLst/>
              <a:gdLst/>
              <a:ahLst/>
              <a:cxnLst/>
              <a:rect l="l" t="t" r="r" b="b"/>
              <a:pathLst>
                <a:path w="1066800" h="304800">
                  <a:moveTo>
                    <a:pt x="0" y="304800"/>
                  </a:moveTo>
                  <a:lnTo>
                    <a:pt x="1066800" y="304800"/>
                  </a:lnTo>
                  <a:lnTo>
                    <a:pt x="1066800" y="0"/>
                  </a:lnTo>
                  <a:lnTo>
                    <a:pt x="0" y="0"/>
                  </a:lnTo>
                  <a:lnTo>
                    <a:pt x="0" y="304800"/>
                  </a:lnTo>
                  <a:close/>
                </a:path>
              </a:pathLst>
            </a:custGeom>
            <a:ln w="38100">
              <a:solidFill>
                <a:srgbClr val="99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9094" rIns="0" bIns="0" rtlCol="0">
            <a:spAutoFit/>
          </a:bodyPr>
          <a:lstStyle/>
          <a:p>
            <a:pPr marL="1597025">
              <a:lnSpc>
                <a:spcPct val="100000"/>
              </a:lnSpc>
              <a:spcBef>
                <a:spcPts val="105"/>
              </a:spcBef>
            </a:pPr>
            <a:r>
              <a:rPr dirty="0"/>
              <a:t>Coccygeal</a:t>
            </a:r>
            <a:r>
              <a:rPr spc="-215" dirty="0"/>
              <a:t> </a:t>
            </a:r>
            <a:r>
              <a:rPr spc="-10" dirty="0"/>
              <a:t>plexus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497840" y="1613661"/>
            <a:ext cx="7898130" cy="1127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215" marR="43180" indent="-273050">
              <a:lnSpc>
                <a:spcPct val="100000"/>
              </a:lnSpc>
              <a:spcBef>
                <a:spcPts val="100"/>
              </a:spcBef>
              <a:buClr>
                <a:srgbClr val="4F81BC"/>
              </a:buClr>
              <a:buSzPct val="85000"/>
              <a:buFont typeface="Noto Sans Symbols2"/>
              <a:buChar char="⚫"/>
              <a:tabLst>
                <a:tab pos="323215" algn="l"/>
              </a:tabLst>
            </a:pPr>
            <a:r>
              <a:rPr sz="2400" dirty="0">
                <a:latin typeface="Carlito"/>
                <a:cs typeface="Carlito"/>
              </a:rPr>
              <a:t>Coccygeal</a:t>
            </a:r>
            <a:r>
              <a:rPr sz="2400" spc="-8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plexus-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small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plexus</a:t>
            </a:r>
            <a:r>
              <a:rPr sz="2400" spc="-7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formed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by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parts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of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4</a:t>
            </a:r>
            <a:r>
              <a:rPr sz="2400" baseline="24000" dirty="0">
                <a:latin typeface="Carlito"/>
                <a:cs typeface="Carlito"/>
              </a:rPr>
              <a:t>th</a:t>
            </a:r>
            <a:r>
              <a:rPr sz="2400" spc="187" baseline="24000" dirty="0">
                <a:latin typeface="Carlito"/>
                <a:cs typeface="Carlito"/>
              </a:rPr>
              <a:t> </a:t>
            </a:r>
            <a:r>
              <a:rPr sz="2400" spc="-25" dirty="0">
                <a:latin typeface="Carlito"/>
                <a:cs typeface="Carlito"/>
              </a:rPr>
              <a:t>and </a:t>
            </a:r>
            <a:r>
              <a:rPr sz="2400" dirty="0">
                <a:latin typeface="Carlito"/>
                <a:cs typeface="Carlito"/>
              </a:rPr>
              <a:t>5</a:t>
            </a:r>
            <a:r>
              <a:rPr sz="2400" baseline="24000" dirty="0">
                <a:latin typeface="Carlito"/>
                <a:cs typeface="Carlito"/>
              </a:rPr>
              <a:t>th</a:t>
            </a:r>
            <a:r>
              <a:rPr sz="2400" spc="165" baseline="2400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sacral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nerves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5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5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coccygeal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nerves</a:t>
            </a:r>
            <a:endParaRPr sz="2400">
              <a:latin typeface="Carlito"/>
              <a:cs typeface="Carlito"/>
            </a:endParaRPr>
          </a:p>
          <a:p>
            <a:pPr marL="599440" lvl="1" indent="-274955">
              <a:lnSpc>
                <a:spcPct val="100000"/>
              </a:lnSpc>
              <a:spcBef>
                <a:spcPts val="510"/>
              </a:spcBef>
              <a:buClr>
                <a:srgbClr val="4F81BC"/>
              </a:buClr>
              <a:buSzPct val="85000"/>
              <a:buFont typeface="Noto Sans Symbols2"/>
              <a:buChar char="⚫"/>
              <a:tabLst>
                <a:tab pos="599440" algn="l"/>
              </a:tabLst>
            </a:pPr>
            <a:r>
              <a:rPr sz="2000" dirty="0">
                <a:latin typeface="Carlito"/>
                <a:cs typeface="Carlito"/>
              </a:rPr>
              <a:t>Supplies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area</a:t>
            </a:r>
            <a:r>
              <a:rPr sz="2000" spc="-3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of</a:t>
            </a:r>
            <a:r>
              <a:rPr sz="2000" spc="-4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coccyx</a:t>
            </a:r>
            <a:r>
              <a:rPr sz="2000" spc="-6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and</a:t>
            </a:r>
            <a:r>
              <a:rPr sz="2000" spc="-5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some</a:t>
            </a:r>
            <a:r>
              <a:rPr sz="2000" spc="-2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parts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of</a:t>
            </a:r>
            <a:r>
              <a:rPr sz="2000" spc="-45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the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dirty="0">
                <a:latin typeface="Carlito"/>
                <a:cs typeface="Carlito"/>
              </a:rPr>
              <a:t>pelvic</a:t>
            </a:r>
            <a:r>
              <a:rPr sz="2000" spc="-30" dirty="0">
                <a:latin typeface="Carlito"/>
                <a:cs typeface="Carlito"/>
              </a:rPr>
              <a:t> </a:t>
            </a:r>
            <a:r>
              <a:rPr sz="2000" spc="-10" dirty="0">
                <a:latin typeface="Carlito"/>
                <a:cs typeface="Carlito"/>
              </a:rPr>
              <a:t>floor</a:t>
            </a:r>
            <a:endParaRPr sz="2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9094" rIns="0" bIns="0" rtlCol="0">
            <a:spAutoFit/>
          </a:bodyPr>
          <a:lstStyle/>
          <a:p>
            <a:pPr marL="21386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Dermatome</a:t>
            </a: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07261"/>
            <a:ext cx="7802880" cy="28822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6515" indent="-342900">
              <a:lnSpc>
                <a:spcPct val="100000"/>
              </a:lnSpc>
              <a:spcBef>
                <a:spcPts val="105"/>
              </a:spcBef>
              <a:buFont typeface="Arial" panose="020B0604020202020204"/>
              <a:buChar char="•"/>
              <a:tabLst>
                <a:tab pos="355600" algn="l"/>
              </a:tabLst>
            </a:pPr>
            <a:r>
              <a:rPr sz="3200" dirty="0">
                <a:latin typeface="Carlito"/>
                <a:cs typeface="Carlito"/>
              </a:rPr>
              <a:t>The</a:t>
            </a:r>
            <a:r>
              <a:rPr sz="3200" spc="-2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area</a:t>
            </a:r>
            <a:r>
              <a:rPr sz="3200" spc="-4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of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skin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innervated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by</a:t>
            </a:r>
            <a:r>
              <a:rPr sz="3200" spc="-2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single</a:t>
            </a:r>
            <a:r>
              <a:rPr sz="3200" spc="-1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spinal </a:t>
            </a:r>
            <a:r>
              <a:rPr sz="3200" dirty="0">
                <a:latin typeface="Carlito"/>
                <a:cs typeface="Carlito"/>
              </a:rPr>
              <a:t>nerve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is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called</a:t>
            </a:r>
            <a:r>
              <a:rPr sz="3200" spc="-30" dirty="0">
                <a:latin typeface="Carlito"/>
                <a:cs typeface="Carlito"/>
              </a:rPr>
              <a:t> </a:t>
            </a:r>
            <a:r>
              <a:rPr sz="3200" dirty="0">
                <a:latin typeface="Carlito"/>
                <a:cs typeface="Carlito"/>
              </a:rPr>
              <a:t>a</a:t>
            </a:r>
            <a:r>
              <a:rPr sz="3200" spc="-35" dirty="0">
                <a:latin typeface="Carlito"/>
                <a:cs typeface="Carlito"/>
              </a:rPr>
              <a:t> </a:t>
            </a:r>
            <a:r>
              <a:rPr sz="3200" spc="-10" dirty="0">
                <a:latin typeface="Carlito"/>
                <a:cs typeface="Carlito"/>
              </a:rPr>
              <a:t>dermatome</a:t>
            </a:r>
            <a:endParaRPr sz="3200">
              <a:latin typeface="Carlito"/>
              <a:cs typeface="Carlito"/>
            </a:endParaRPr>
          </a:p>
          <a:p>
            <a:pPr marL="755650" lvl="1" indent="-285750">
              <a:lnSpc>
                <a:spcPct val="100000"/>
              </a:lnSpc>
              <a:spcBef>
                <a:spcPts val="690"/>
              </a:spcBef>
              <a:buFont typeface="Arial" panose="020B0604020202020204"/>
              <a:buChar char="–"/>
              <a:tabLst>
                <a:tab pos="755650" algn="l"/>
              </a:tabLst>
            </a:pPr>
            <a:r>
              <a:rPr sz="2800" dirty="0">
                <a:latin typeface="Carlito"/>
                <a:cs typeface="Carlito"/>
              </a:rPr>
              <a:t>Damage</a:t>
            </a:r>
            <a:r>
              <a:rPr sz="2800" spc="-6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to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a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particular</a:t>
            </a:r>
            <a:r>
              <a:rPr sz="2800" spc="-3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nerve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will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result</a:t>
            </a:r>
            <a:r>
              <a:rPr sz="2800" spc="-4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in</a:t>
            </a:r>
            <a:r>
              <a:rPr sz="2800" spc="-6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loss</a:t>
            </a:r>
            <a:r>
              <a:rPr sz="2800" spc="-45" dirty="0">
                <a:latin typeface="Carlito"/>
                <a:cs typeface="Carlito"/>
              </a:rPr>
              <a:t> </a:t>
            </a:r>
            <a:r>
              <a:rPr sz="2800" spc="-25" dirty="0">
                <a:latin typeface="Carlito"/>
                <a:cs typeface="Carlito"/>
              </a:rPr>
              <a:t>of</a:t>
            </a:r>
            <a:endParaRPr sz="2800">
              <a:latin typeface="Carlito"/>
              <a:cs typeface="Carlito"/>
            </a:endParaRPr>
          </a:p>
          <a:p>
            <a:pPr marL="756285">
              <a:lnSpc>
                <a:spcPct val="100000"/>
              </a:lnSpc>
            </a:pPr>
            <a:r>
              <a:rPr sz="2800" spc="-110" dirty="0">
                <a:latin typeface="Trebuchet MS" panose="020B0603020202020204"/>
                <a:cs typeface="Trebuchet MS" panose="020B0603020202020204"/>
              </a:rPr>
              <a:t>sensation</a:t>
            </a:r>
            <a:r>
              <a:rPr sz="2800" spc="-17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800" spc="-125" dirty="0">
                <a:latin typeface="Trebuchet MS" panose="020B0603020202020204"/>
                <a:cs typeface="Trebuchet MS" panose="020B0603020202020204"/>
              </a:rPr>
              <a:t>of</a:t>
            </a:r>
            <a:r>
              <a:rPr sz="2800" spc="-190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800" spc="-125" dirty="0">
                <a:latin typeface="Trebuchet MS" panose="020B0603020202020204"/>
                <a:cs typeface="Trebuchet MS" panose="020B0603020202020204"/>
              </a:rPr>
              <a:t>in</a:t>
            </a:r>
            <a:r>
              <a:rPr sz="2800" spc="-18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800" spc="-204" dirty="0">
                <a:latin typeface="Trebuchet MS" panose="020B0603020202020204"/>
                <a:cs typeface="Trebuchet MS" panose="020B0603020202020204"/>
              </a:rPr>
              <a:t>it’s</a:t>
            </a:r>
            <a:r>
              <a:rPr sz="2800" spc="-165" dirty="0">
                <a:latin typeface="Trebuchet MS" panose="020B0603020202020204"/>
                <a:cs typeface="Trebuchet MS" panose="020B0603020202020204"/>
              </a:rPr>
              <a:t> </a:t>
            </a:r>
            <a:r>
              <a:rPr sz="2800" spc="-10" dirty="0">
                <a:latin typeface="Trebuchet MS" panose="020B0603020202020204"/>
                <a:cs typeface="Trebuchet MS" panose="020B0603020202020204"/>
              </a:rPr>
              <a:t>dermatome</a:t>
            </a:r>
            <a:endParaRPr sz="2800">
              <a:latin typeface="Trebuchet MS" panose="020B0603020202020204"/>
              <a:cs typeface="Trebuchet MS" panose="020B0603020202020204"/>
            </a:endParaRPr>
          </a:p>
          <a:p>
            <a:pPr marL="755015" marR="942975" lvl="1" indent="-285750">
              <a:lnSpc>
                <a:spcPct val="100000"/>
              </a:lnSpc>
              <a:spcBef>
                <a:spcPts val="675"/>
              </a:spcBef>
              <a:buFont typeface="Arial" panose="020B0604020202020204"/>
              <a:buChar char="–"/>
              <a:tabLst>
                <a:tab pos="756285" algn="l"/>
              </a:tabLst>
            </a:pPr>
            <a:r>
              <a:rPr sz="2800" dirty="0">
                <a:latin typeface="Carlito"/>
                <a:cs typeface="Carlito"/>
              </a:rPr>
              <a:t>There</a:t>
            </a:r>
            <a:r>
              <a:rPr sz="2800" spc="-8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is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often</a:t>
            </a:r>
            <a:r>
              <a:rPr sz="2800" spc="-8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overlap,</a:t>
            </a:r>
            <a:r>
              <a:rPr sz="2800" spc="-70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and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dirty="0">
                <a:latin typeface="Carlito"/>
                <a:cs typeface="Carlito"/>
              </a:rPr>
              <a:t>variations</a:t>
            </a:r>
            <a:r>
              <a:rPr sz="2800" spc="-75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exist </a:t>
            </a:r>
            <a:r>
              <a:rPr sz="2800" spc="-10" dirty="0">
                <a:latin typeface="Carlito"/>
                <a:cs typeface="Carlito"/>
              </a:rPr>
              <a:t>	</a:t>
            </a:r>
            <a:r>
              <a:rPr sz="2800" dirty="0">
                <a:latin typeface="Carlito"/>
                <a:cs typeface="Carlito"/>
              </a:rPr>
              <a:t>between</a:t>
            </a:r>
            <a:r>
              <a:rPr sz="2800" spc="-114" dirty="0">
                <a:latin typeface="Carlito"/>
                <a:cs typeface="Carlito"/>
              </a:rPr>
              <a:t> </a:t>
            </a:r>
            <a:r>
              <a:rPr sz="2800" spc="-10" dirty="0">
                <a:latin typeface="Carlito"/>
                <a:cs typeface="Carlito"/>
              </a:rPr>
              <a:t>individuals</a:t>
            </a:r>
            <a:endParaRPr sz="28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13868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Dermatome</a:t>
            </a:r>
            <a:endParaRPr spc="-10" dirty="0"/>
          </a:p>
        </p:txBody>
      </p:sp>
      <p:pic>
        <p:nvPicPr>
          <p:cNvPr id="3" name="object 3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914400" y="609600"/>
            <a:ext cx="7315200" cy="6019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2046</Words>
  <Application>WPS Presentation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Arial</vt:lpstr>
      <vt:lpstr>SimSun</vt:lpstr>
      <vt:lpstr>Wingdings</vt:lpstr>
      <vt:lpstr>Carlito</vt:lpstr>
      <vt:lpstr>Docktrin</vt:lpstr>
      <vt:lpstr>Arial</vt:lpstr>
      <vt:lpstr>Trebuchet MS</vt:lpstr>
      <vt:lpstr>Verdana</vt:lpstr>
      <vt:lpstr>Noto Sans Symbols2</vt:lpstr>
      <vt:lpstr>Wingdings</vt:lpstr>
      <vt:lpstr>Microsoft YaHei</vt:lpstr>
      <vt:lpstr>Arial Unicode MS</vt:lpstr>
      <vt:lpstr>Calibri</vt:lpstr>
      <vt:lpstr>Office Theme</vt:lpstr>
      <vt:lpstr>Nervous System</vt:lpstr>
      <vt:lpstr>Introduction to Nerve Plexuses</vt:lpstr>
      <vt:lpstr>The Cervical Plexus</vt:lpstr>
      <vt:lpstr>Brachial Plexus</vt:lpstr>
      <vt:lpstr>Lumbar Plexus</vt:lpstr>
      <vt:lpstr>The Sacral Plexus</vt:lpstr>
      <vt:lpstr>Coccygeal plexus</vt:lpstr>
      <vt:lpstr>Dermatome</vt:lpstr>
      <vt:lpstr>Dermatome</vt:lpstr>
      <vt:lpstr>What can go wrong?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Nervous System</dc:title>
  <dc:creator/>
  <cp:lastModifiedBy>uwikunda patrick</cp:lastModifiedBy>
  <cp:revision>3</cp:revision>
  <dcterms:created xsi:type="dcterms:W3CDTF">2024-12-28T18:01:00Z</dcterms:created>
  <dcterms:modified xsi:type="dcterms:W3CDTF">2024-12-28T18:04:30Z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2024-12-28T04:00:00Z</vt:filetime>
  </property>
  <property fmtid="{D5CDD505-2E9C-101B-9397-08002B2CF9AE}" pid="3" name="Producer">
    <vt:lpwstr>3-Heights(TM) PDF Security Shell 4.8.25.2 (http://www.pdf-tools.com)</vt:lpwstr>
  </property>
  <property fmtid="{D5CDD505-2E9C-101B-9397-08002B2CF9AE}" pid="4" name="ICV">
    <vt:lpwstr>46AA0205909D4858B22AE4C46746769D_12</vt:lpwstr>
  </property>
  <property fmtid="{D5CDD505-2E9C-101B-9397-08002B2CF9AE}" pid="5" name="KSOProductBuildVer">
    <vt:lpwstr>1033-12.2.0.19307</vt:lpwstr>
  </property>
</Properties>
</file>