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6" r:id="rId3"/>
    <p:sldId id="257" r:id="rId4"/>
    <p:sldId id="258" r:id="rId5"/>
    <p:sldId id="261" r:id="rId6"/>
    <p:sldId id="262" r:id="rId8"/>
    <p:sldId id="264" r:id="rId9"/>
    <p:sldId id="263" r:id="rId10"/>
    <p:sldId id="266" r:id="rId11"/>
    <p:sldId id="265" r:id="rId12"/>
    <p:sldId id="267" r:id="rId13"/>
    <p:sldId id="268" r:id="rId14"/>
    <p:sldId id="270" r:id="rId15"/>
    <p:sldId id="272" r:id="rId16"/>
    <p:sldId id="273" r:id="rId17"/>
    <p:sldId id="275" r:id="rId18"/>
    <p:sldId id="276" r:id="rId19"/>
    <p:sldId id="277" r:id="rId20"/>
    <p:sldId id="278" r:id="rId21"/>
    <p:sldId id="279" r:id="rId22"/>
    <p:sldId id="282" r:id="rId23"/>
    <p:sldId id="283" r:id="rId24"/>
    <p:sldId id="284" r:id="rId25"/>
    <p:sldId id="285" r:id="rId26"/>
    <p:sldId id="286" r:id="rId27"/>
    <p:sldId id="287" r:id="rId28"/>
    <p:sldId id="302" r:id="rId29"/>
    <p:sldId id="303" r:id="rId30"/>
    <p:sldId id="305" r:id="rId31"/>
    <p:sldId id="306" r:id="rId32"/>
    <p:sldId id="308" r:id="rId33"/>
    <p:sldId id="309" r:id="rId34"/>
    <p:sldId id="307" r:id="rId35"/>
    <p:sldId id="310" r:id="rId36"/>
    <p:sldId id="304" r:id="rId37"/>
    <p:sldId id="288" r:id="rId38"/>
    <p:sldId id="289" r:id="rId39"/>
    <p:sldId id="312" r:id="rId40"/>
    <p:sldId id="290" r:id="rId41"/>
    <p:sldId id="291" r:id="rId42"/>
    <p:sldId id="293" r:id="rId43"/>
    <p:sldId id="294" r:id="rId44"/>
    <p:sldId id="295" r:id="rId45"/>
    <p:sldId id="296" r:id="rId46"/>
    <p:sldId id="297" r:id="rId47"/>
    <p:sldId id="298" r:id="rId48"/>
    <p:sldId id="299" r:id="rId49"/>
    <p:sldId id="300" r:id="rId50"/>
    <p:sldId id="301"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8925" autoAdjust="0"/>
  </p:normalViewPr>
  <p:slideViewPr>
    <p:cSldViewPr showGuides="1">
      <p:cViewPr varScale="1">
        <p:scale>
          <a:sx n="90" d="100"/>
          <a:sy n="90" d="100"/>
        </p:scale>
        <p:origin x="-139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4" Type="http://schemas.openxmlformats.org/officeDocument/2006/relationships/tableStyles" Target="tableStyles.xml"/><Relationship Id="rId53" Type="http://schemas.openxmlformats.org/officeDocument/2006/relationships/viewProps" Target="viewProps.xml"/><Relationship Id="rId52" Type="http://schemas.openxmlformats.org/officeDocument/2006/relationships/presProps" Target="presProps.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A09AC4-85D2-4953-8650-30A8737EA32D}" type="datetimeFigureOut">
              <a:rPr lang="en-US" smtClean="0"/>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AD1C61-A43B-44AF-8DBA-D66963AFBAB2}"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7C403E-998F-4B00-8D90-AC50EEE24181}"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Suffocation:oxygen</a:t>
            </a:r>
            <a:r>
              <a:rPr lang="en-US" sz="1200" kern="1200" baseline="0" dirty="0" smtClean="0">
                <a:solidFill>
                  <a:schemeClr val="tx1"/>
                </a:solidFill>
                <a:latin typeface="+mn-lt"/>
                <a:ea typeface="+mn-ea"/>
                <a:cs typeface="+mn-cs"/>
              </a:rPr>
              <a:t> failing to reach the blood, can result from a lack of oxygen in the environment (entrapment in an enclosed space or filling the environment with a suffocating gas) or blockage of the external airways. Classic examples of these types of </a:t>
            </a:r>
            <a:r>
              <a:rPr lang="en-US" sz="1200" kern="1200" baseline="0" dirty="0" err="1" smtClean="0">
                <a:solidFill>
                  <a:schemeClr val="tx1"/>
                </a:solidFill>
                <a:latin typeface="+mn-lt"/>
                <a:ea typeface="+mn-ea"/>
                <a:cs typeface="+mn-cs"/>
              </a:rPr>
              <a:t>asphyxial</a:t>
            </a:r>
            <a:r>
              <a:rPr lang="en-US" sz="1200" kern="1200" baseline="0" dirty="0" smtClean="0">
                <a:solidFill>
                  <a:schemeClr val="tx1"/>
                </a:solidFill>
                <a:latin typeface="+mn-lt"/>
                <a:ea typeface="+mn-ea"/>
                <a:cs typeface="+mn-cs"/>
              </a:rPr>
              <a:t> injuries are a child who is</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trapped in an abandoned refrigerator or a person who commits suicide by putting a plastic bag over the head.</a:t>
            </a:r>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Strangulation is caused by compression and</a:t>
            </a:r>
            <a:endParaRPr lang="en-US" sz="1200" b="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closure of the blood vessels and air passages resulting from</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external pressure on the neck. This causes cerebral hypoxia or</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anoxia secondary to the alteration or cessation of blood flow</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to and from the brain. It is important to remember that the</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amount of force needed to close the jugular veins (2 kg [4.5 lb])</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or carotid arteries (5 kg [11 lb]) is significantly less than that</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required to crush the trachea (15 kg [33 lb]).</a:t>
            </a:r>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Chemical </a:t>
            </a:r>
            <a:r>
              <a:rPr lang="en-US" sz="1200" b="1" kern="1200" baseline="0" dirty="0" err="1" smtClean="0">
                <a:solidFill>
                  <a:schemeClr val="tx1"/>
                </a:solidFill>
                <a:latin typeface="+mn-lt"/>
                <a:ea typeface="+mn-ea"/>
                <a:cs typeface="+mn-cs"/>
              </a:rPr>
              <a:t>asphyxiants</a:t>
            </a:r>
            <a:r>
              <a:rPr lang="en-US" sz="1200" b="1" kern="1200" baseline="0" dirty="0" smtClean="0">
                <a:solidFill>
                  <a:schemeClr val="tx1"/>
                </a:solidFill>
                <a:latin typeface="+mn-lt"/>
                <a:ea typeface="+mn-ea"/>
                <a:cs typeface="+mn-cs"/>
              </a:rPr>
              <a:t> either</a:t>
            </a:r>
            <a:endParaRPr lang="en-US" sz="1200" b="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prevent the delivery of oxygen to the tissues or block its use.</a:t>
            </a:r>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Drowning is an alteration of oxygen delivery to</a:t>
            </a:r>
            <a:endParaRPr lang="en-US" sz="1200" b="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tissues resulting from the breathing in of fluid, usually water.</a:t>
            </a:r>
            <a:endParaRPr lang="en-US" dirty="0"/>
          </a:p>
        </p:txBody>
      </p:sp>
      <p:sp>
        <p:nvSpPr>
          <p:cNvPr id="4" name="Slide Number Placeholder 3"/>
          <p:cNvSpPr>
            <a:spLocks noGrp="1"/>
          </p:cNvSpPr>
          <p:nvPr>
            <p:ph type="sldNum" sz="quarter" idx="10"/>
          </p:nvPr>
        </p:nvSpPr>
        <p:spPr/>
        <p:txBody>
          <a:bodyPr/>
          <a:lstStyle/>
          <a:p>
            <a:fld id="{FEAD1C61-A43B-44AF-8DBA-D66963AFBAB2}"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rcRect b="3795"/>
          <a:stretch>
            <a:fillRect/>
          </a:stretch>
        </p:blipFill>
        <p:spPr>
          <a:xfrm>
            <a:off x="0" y="260350"/>
            <a:ext cx="9144000" cy="6597650"/>
          </a:xfrm>
          <a:prstGeom prst="rect">
            <a:avLst/>
          </a:prstGeom>
          <a:noFill/>
          <a:ln w="9525">
            <a:noFill/>
          </a:ln>
        </p:spPr>
      </p:pic>
      <p:sp>
        <p:nvSpPr>
          <p:cNvPr id="2051" name="Rectangle 3"/>
          <p:cNvSpPr>
            <a:spLocks noGrp="1" noChangeArrowheads="1"/>
          </p:cNvSpPr>
          <p:nvPr>
            <p:ph type="ctrTitle"/>
          </p:nvPr>
        </p:nvSpPr>
        <p:spPr>
          <a:xfrm>
            <a:off x="468313" y="620713"/>
            <a:ext cx="8207375" cy="1082675"/>
          </a:xfrm>
        </p:spPr>
        <p:txBody>
          <a:bodyPr/>
          <a:lstStyle>
            <a:lvl1pPr>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469900" y="1843088"/>
            <a:ext cx="8212138" cy="981075"/>
          </a:xfrm>
        </p:spPr>
        <p:txBody>
          <a:bodyPr/>
          <a:lstStyle>
            <a:lvl1pPr marL="0" indent="0">
              <a:buFontTx/>
              <a:buNone/>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419E1233-E56F-4B78-8CBE-8118BF952182}" type="datetimeFigureOut">
              <a:rPr lang="en-US" smtClean="0"/>
            </a:fld>
            <a:endParaRPr lang="en-US"/>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F2CA361-9870-41F1-B6CB-F320C357CB8E}"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419E1233-E56F-4B78-8CBE-8118BF952182}"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6F2CA361-9870-41F1-B6CB-F320C357CB8E}"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419E1233-E56F-4B78-8CBE-8118BF952182}"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6F2CA361-9870-41F1-B6CB-F320C357CB8E}"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419E1233-E56F-4B78-8CBE-8118BF952182}"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6F2CA361-9870-41F1-B6CB-F320C357CB8E}"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419E1233-E56F-4B78-8CBE-8118BF952182}"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6F2CA361-9870-41F1-B6CB-F320C357CB8E}"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74750"/>
            <a:ext cx="40386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174750"/>
            <a:ext cx="40386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419E1233-E56F-4B78-8CBE-8118BF952182}"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6F2CA361-9870-41F1-B6CB-F320C357CB8E}"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419E1233-E56F-4B78-8CBE-8118BF952182}"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6F2CA361-9870-41F1-B6CB-F320C357CB8E}"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419E1233-E56F-4B78-8CBE-8118BF952182}"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6F2CA361-9870-41F1-B6CB-F320C357CB8E}"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419E1233-E56F-4B78-8CBE-8118BF952182}"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6F2CA361-9870-41F1-B6CB-F320C357CB8E}"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419E1233-E56F-4B78-8CBE-8118BF952182}"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6F2CA361-9870-41F1-B6CB-F320C357CB8E}"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419E1233-E56F-4B78-8CBE-8118BF952182}"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6F2CA361-9870-41F1-B6CB-F320C357CB8E}"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2"/>
          <p:cNvPicPr>
            <a:picLocks noChangeAspect="1"/>
          </p:cNvPicPr>
          <p:nvPr/>
        </p:nvPicPr>
        <p:blipFill>
          <a:blip r:embed="rId12"/>
          <a:stretch>
            <a:fillRect/>
          </a:stretch>
        </p:blipFill>
        <p:spPr>
          <a:xfrm>
            <a:off x="0" y="0"/>
            <a:ext cx="914400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419E1233-E56F-4B78-8CBE-8118BF952182}" type="datetimeFigureOut">
              <a:rPr lang="en-US" smtClean="0"/>
            </a:fld>
            <a:endParaRPr lang="en-US"/>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6F2CA361-9870-41F1-B6CB-F320C357CB8E}"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1600200"/>
            <a:ext cx="9144000" cy="5257800"/>
          </a:xfrm>
        </p:spPr>
        <p:txBody>
          <a:bodyPr/>
          <a:lstStyle/>
          <a:p>
            <a:pPr>
              <a:buNone/>
            </a:pPr>
            <a:r>
              <a:rPr lang="en-US" dirty="0" smtClean="0">
                <a:sym typeface="+mn-ea"/>
              </a:rPr>
              <a:t>CELL INJURY, ADAPTATION, DEGENERATION, AGING AND DEATH</a:t>
            </a:r>
            <a:br>
              <a:rPr lang="en-US" dirty="0" smtClean="0">
                <a:sym typeface="+mn-ea"/>
              </a:rPr>
            </a:br>
            <a:endParaRPr lang="en-US" dirty="0"/>
          </a:p>
          <a:p>
            <a:pPr>
              <a:buNone/>
            </a:pP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dirty="0" smtClean="0"/>
              <a:t>CONT,D</a:t>
            </a:r>
            <a:endParaRPr lang="en-US" dirty="0"/>
          </a:p>
        </p:txBody>
      </p:sp>
      <p:sp>
        <p:nvSpPr>
          <p:cNvPr id="3" name="Content Placeholder 2"/>
          <p:cNvSpPr>
            <a:spLocks noGrp="1"/>
          </p:cNvSpPr>
          <p:nvPr>
            <p:ph idx="1"/>
          </p:nvPr>
        </p:nvSpPr>
        <p:spPr>
          <a:xfrm>
            <a:off x="0" y="1600200"/>
            <a:ext cx="9144000" cy="5257800"/>
          </a:xfrm>
        </p:spPr>
        <p:txBody>
          <a:bodyPr>
            <a:normAutofit lnSpcReduction="10000"/>
          </a:bodyPr>
          <a:lstStyle/>
          <a:p>
            <a:r>
              <a:rPr lang="en-US" dirty="0" smtClean="0"/>
              <a:t>once free radicals are formed, a chain reaction can occur. </a:t>
            </a:r>
            <a:endParaRPr lang="en-US" dirty="0" smtClean="0"/>
          </a:p>
          <a:p>
            <a:r>
              <a:rPr lang="en-US" dirty="0" smtClean="0"/>
              <a:t>The first free radical pulls an electron from a molecule, which destabilizes the molecule and turns it into a free radical. </a:t>
            </a:r>
            <a:endParaRPr lang="en-US" dirty="0" smtClean="0"/>
          </a:p>
          <a:p>
            <a:r>
              <a:rPr lang="en-US" dirty="0" smtClean="0"/>
              <a:t>That molecule then takes an electron from another molecule, destabilizing it and tuning it into a free radical. </a:t>
            </a:r>
            <a:endParaRPr lang="en-US" dirty="0" smtClean="0"/>
          </a:p>
          <a:p>
            <a:r>
              <a:rPr lang="en-US" dirty="0" smtClean="0"/>
              <a:t>This domino effect can eventually disrupt and damage the whole cell.</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dirty="0" smtClean="0"/>
              <a:t>CONT’D</a:t>
            </a:r>
            <a:endParaRPr lang="en-US" dirty="0"/>
          </a:p>
        </p:txBody>
      </p:sp>
      <p:sp>
        <p:nvSpPr>
          <p:cNvPr id="3" name="Content Placeholder 2"/>
          <p:cNvSpPr>
            <a:spLocks noGrp="1"/>
          </p:cNvSpPr>
          <p:nvPr>
            <p:ph idx="1"/>
          </p:nvPr>
        </p:nvSpPr>
        <p:spPr>
          <a:xfrm>
            <a:off x="0" y="1417638"/>
            <a:ext cx="9144000" cy="5440362"/>
          </a:xfrm>
        </p:spPr>
        <p:txBody>
          <a:bodyPr/>
          <a:lstStyle/>
          <a:p>
            <a:pPr marL="0" indent="0">
              <a:buNone/>
            </a:pPr>
            <a:r>
              <a:rPr lang="en-US" dirty="0" smtClean="0"/>
              <a:t>Consequences</a:t>
            </a:r>
            <a:r>
              <a:rPr lang="en-US" b="1" dirty="0" smtClean="0"/>
              <a:t>:</a:t>
            </a:r>
            <a:endParaRPr lang="en-US" b="1" dirty="0" smtClean="0"/>
          </a:p>
          <a:p>
            <a:r>
              <a:rPr lang="en-US" b="1" dirty="0" smtClean="0"/>
              <a:t>The free radical chain reaction may lead to broken cell membranes, which can alter what enters and exits the cell</a:t>
            </a:r>
            <a:r>
              <a:rPr lang="en-US" dirty="0" smtClean="0"/>
              <a:t>,</a:t>
            </a:r>
            <a:endParaRPr lang="en-US" dirty="0" smtClean="0"/>
          </a:p>
          <a:p>
            <a:r>
              <a:rPr lang="en-US" b="1" dirty="0" smtClean="0"/>
              <a:t>The chain reaction may change the structure of a lipid, making it more likely to become trapped in an artery. </a:t>
            </a:r>
            <a:endParaRPr lang="en-US" b="1" dirty="0" smtClean="0"/>
          </a:p>
          <a:p>
            <a:r>
              <a:rPr lang="en-US" b="1" dirty="0" smtClean="0"/>
              <a:t>The damaged molecules may mutate and grow tumors</a:t>
            </a:r>
            <a:endParaRPr lang="en-U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dirty="0" smtClean="0"/>
              <a:t>Chemical Injury</a:t>
            </a:r>
            <a:endParaRPr lang="en-US" dirty="0"/>
          </a:p>
        </p:txBody>
      </p:sp>
      <p:sp>
        <p:nvSpPr>
          <p:cNvPr id="3" name="Content Placeholder 2"/>
          <p:cNvSpPr>
            <a:spLocks noGrp="1"/>
          </p:cNvSpPr>
          <p:nvPr>
            <p:ph idx="1"/>
          </p:nvPr>
        </p:nvSpPr>
        <p:spPr>
          <a:xfrm>
            <a:off x="0" y="1417638"/>
            <a:ext cx="9144000" cy="5440362"/>
          </a:xfrm>
        </p:spPr>
        <p:txBody>
          <a:bodyPr/>
          <a:lstStyle/>
          <a:p>
            <a:r>
              <a:rPr lang="en-US" dirty="0" smtClean="0"/>
              <a:t>Begins with a biochemical interaction between a toxic substance and the cell’s plasma membrane which is damaged, leading to increased permeability</a:t>
            </a:r>
            <a:endParaRPr lang="en-US" dirty="0" smtClean="0"/>
          </a:p>
          <a:p>
            <a:r>
              <a:rPr lang="en-US" dirty="0" err="1" smtClean="0"/>
              <a:t>Examples:carbon</a:t>
            </a:r>
            <a:r>
              <a:rPr lang="en-US" dirty="0" smtClean="0"/>
              <a:t> tetrachloride injury, chemical agents such as arsenic and cyanide, air pollutants, insecticides, drugs, </a:t>
            </a:r>
            <a:r>
              <a:rPr lang="en-US" dirty="0" err="1" smtClean="0"/>
              <a:t>alcohol,carbon</a:t>
            </a:r>
            <a:r>
              <a:rPr lang="en-US" dirty="0" smtClean="0"/>
              <a:t> monoxide, mercury</a:t>
            </a:r>
            <a:endParaRPr lang="en-US" dirty="0" smtClean="0"/>
          </a:p>
          <a:p>
            <a:pPr marL="0" indent="0">
              <a:buNone/>
            </a:pPr>
            <a:endParaRPr lang="en-US" dirty="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Asphyxial</a:t>
            </a:r>
            <a:r>
              <a:rPr lang="en-US" dirty="0" smtClean="0"/>
              <a:t> Injuries</a:t>
            </a:r>
            <a:endParaRPr lang="en-US" dirty="0"/>
          </a:p>
        </p:txBody>
      </p:sp>
      <p:sp>
        <p:nvSpPr>
          <p:cNvPr id="3" name="Content Placeholder 2"/>
          <p:cNvSpPr>
            <a:spLocks noGrp="1"/>
          </p:cNvSpPr>
          <p:nvPr>
            <p:ph idx="1"/>
          </p:nvPr>
        </p:nvSpPr>
        <p:spPr/>
        <p:txBody>
          <a:bodyPr/>
          <a:lstStyle/>
          <a:p>
            <a:r>
              <a:rPr lang="en-US" dirty="0" smtClean="0"/>
              <a:t>Suffocation</a:t>
            </a:r>
            <a:endParaRPr lang="en-US" dirty="0" smtClean="0"/>
          </a:p>
          <a:p>
            <a:r>
              <a:rPr lang="en-US" dirty="0" smtClean="0"/>
              <a:t>Strangulation</a:t>
            </a:r>
            <a:endParaRPr lang="en-US" dirty="0" smtClean="0"/>
          </a:p>
          <a:p>
            <a:r>
              <a:rPr lang="en-US" dirty="0" smtClean="0"/>
              <a:t>Chemical asphyxiation (example, cyanide)</a:t>
            </a:r>
            <a:endParaRPr lang="en-US" dirty="0" smtClean="0"/>
          </a:p>
          <a:p>
            <a:r>
              <a:rPr lang="en-US" dirty="0" smtClean="0"/>
              <a:t>Drowning</a:t>
            </a:r>
            <a:endParaRPr lang="en-US" dirty="0" smtClean="0"/>
          </a:p>
          <a:p>
            <a:pPr marL="0" indent="0">
              <a:buNone/>
            </a:pPr>
            <a:endParaRPr lang="en-US" dirty="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Infectious Injury</a:t>
            </a:r>
            <a:endParaRPr lang="en-US" dirty="0"/>
          </a:p>
        </p:txBody>
      </p:sp>
      <p:sp>
        <p:nvSpPr>
          <p:cNvPr id="3" name="Content Placeholder 2"/>
          <p:cNvSpPr>
            <a:spLocks noGrp="1"/>
          </p:cNvSpPr>
          <p:nvPr>
            <p:ph idx="1"/>
          </p:nvPr>
        </p:nvSpPr>
        <p:spPr>
          <a:xfrm>
            <a:off x="0" y="1600200"/>
            <a:ext cx="9144000" cy="5257800"/>
          </a:xfrm>
        </p:spPr>
        <p:txBody>
          <a:bodyPr/>
          <a:lstStyle/>
          <a:p>
            <a:pPr marL="0" indent="0">
              <a:buNone/>
            </a:pPr>
            <a:r>
              <a:rPr lang="en-US" dirty="0" smtClean="0"/>
              <a:t>Depends on the ability of a  microorganism to:</a:t>
            </a:r>
            <a:endParaRPr lang="en-US" dirty="0" smtClean="0"/>
          </a:p>
          <a:p>
            <a:r>
              <a:rPr lang="en-US" dirty="0" smtClean="0"/>
              <a:t>Invade and destroy cells</a:t>
            </a:r>
            <a:endParaRPr lang="en-US" dirty="0" smtClean="0"/>
          </a:p>
          <a:p>
            <a:r>
              <a:rPr lang="en-US" dirty="0" smtClean="0"/>
              <a:t>Produce toxins</a:t>
            </a:r>
            <a:endParaRPr lang="en-US" dirty="0" smtClean="0"/>
          </a:p>
          <a:p>
            <a:r>
              <a:rPr lang="en-US" dirty="0" smtClean="0"/>
              <a:t>Produce damaging hypersensitivity reactions</a:t>
            </a:r>
            <a:endParaRPr lang="en-US" dirty="0" smtClean="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r>
              <a:rPr lang="en-US" dirty="0" smtClean="0"/>
              <a:t>Immunologic and Inflammatory Injury</a:t>
            </a:r>
            <a:endParaRPr lang="en-US" dirty="0"/>
          </a:p>
        </p:txBody>
      </p:sp>
      <p:sp>
        <p:nvSpPr>
          <p:cNvPr id="3" name="Content Placeholder 2"/>
          <p:cNvSpPr>
            <a:spLocks noGrp="1"/>
          </p:cNvSpPr>
          <p:nvPr>
            <p:ph idx="1"/>
          </p:nvPr>
        </p:nvSpPr>
        <p:spPr>
          <a:xfrm>
            <a:off x="0" y="1219200"/>
            <a:ext cx="9144000" cy="5638800"/>
          </a:xfrm>
        </p:spPr>
        <p:txBody>
          <a:bodyPr>
            <a:normAutofit/>
          </a:bodyPr>
          <a:lstStyle/>
          <a:p>
            <a:r>
              <a:rPr lang="en-US" dirty="0" smtClean="0"/>
              <a:t>Can cause membrane alterations which result in rapid leakage of K+ out of the cell and a rapid influx of water.</a:t>
            </a:r>
            <a:endParaRPr lang="en-US" dirty="0" smtClean="0"/>
          </a:p>
          <a:p>
            <a:r>
              <a:rPr lang="en-US" dirty="0" smtClean="0"/>
              <a:t>Antibodies can interfere with membrane function by binding to and occupying receptor molecules on the plasma membrane (ex, diabetes and myasthenia gravis)</a:t>
            </a:r>
            <a:endParaRPr lang="en-US" dirty="0" smtClean="0"/>
          </a:p>
          <a:p>
            <a:r>
              <a:rPr lang="en-US" dirty="0" smtClean="0"/>
              <a:t>Antibodies can also block or destroy cellular junctions, interfering with cellular communication</a:t>
            </a:r>
            <a:endParaRPr lang="en-US" dirty="0" smtClean="0"/>
          </a:p>
          <a:p>
            <a:pPr marL="0" indent="0">
              <a:buNone/>
            </a:pPr>
            <a:endParaRPr lang="en-US" dirty="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en-US" dirty="0" smtClean="0"/>
              <a:t>Injurious Genetic/Epigenetic Factors</a:t>
            </a:r>
            <a:endParaRPr lang="en-US" dirty="0"/>
          </a:p>
        </p:txBody>
      </p:sp>
      <p:sp>
        <p:nvSpPr>
          <p:cNvPr id="3" name="Content Placeholder 2"/>
          <p:cNvSpPr>
            <a:spLocks noGrp="1"/>
          </p:cNvSpPr>
          <p:nvPr>
            <p:ph idx="1"/>
          </p:nvPr>
        </p:nvSpPr>
        <p:spPr>
          <a:xfrm>
            <a:off x="0" y="1417638"/>
            <a:ext cx="9144000" cy="5440362"/>
          </a:xfrm>
        </p:spPr>
        <p:txBody>
          <a:bodyPr/>
          <a:lstStyle/>
          <a:p>
            <a:pPr marL="0" indent="0">
              <a:buNone/>
            </a:pPr>
            <a:r>
              <a:rPr lang="en-US" dirty="0" smtClean="0"/>
              <a:t>Can alter the cell’s nucleus and the plasma membrane’s structure, shape, receptors, or transport mechanisms</a:t>
            </a:r>
            <a:endParaRPr lang="en-US" dirty="0" smtClean="0"/>
          </a:p>
          <a:p>
            <a:pPr marL="0" indent="0">
              <a:buNone/>
            </a:pPr>
            <a:r>
              <a:rPr lang="en-US" dirty="0" smtClean="0"/>
              <a:t>Examples:</a:t>
            </a:r>
            <a:endParaRPr lang="en-US" dirty="0" smtClean="0"/>
          </a:p>
          <a:p>
            <a:r>
              <a:rPr lang="en-US" dirty="0" smtClean="0"/>
              <a:t>Sickle cell anemia</a:t>
            </a:r>
            <a:endParaRPr lang="en-US" dirty="0" smtClean="0"/>
          </a:p>
          <a:p>
            <a:r>
              <a:rPr lang="en-US" dirty="0" smtClean="0"/>
              <a:t>Cancer</a:t>
            </a:r>
            <a:endParaRPr lang="en-US" dirty="0" smtClean="0"/>
          </a:p>
          <a:p>
            <a:pPr marL="0" indent="0">
              <a:buNone/>
            </a:pPr>
            <a:endParaRPr lang="en-US" dirty="0" smtClean="0"/>
          </a:p>
          <a:p>
            <a:endParaRPr lang="en-US" dirty="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Nutritional Imbalances</a:t>
            </a:r>
            <a:endParaRPr lang="en-US" dirty="0"/>
          </a:p>
        </p:txBody>
      </p:sp>
      <p:sp>
        <p:nvSpPr>
          <p:cNvPr id="3" name="Content Placeholder 2"/>
          <p:cNvSpPr>
            <a:spLocks noGrp="1"/>
          </p:cNvSpPr>
          <p:nvPr>
            <p:ph idx="1"/>
          </p:nvPr>
        </p:nvSpPr>
        <p:spPr>
          <a:xfrm>
            <a:off x="0" y="990600"/>
            <a:ext cx="9144000" cy="5867400"/>
          </a:xfrm>
        </p:spPr>
        <p:txBody>
          <a:bodyPr>
            <a:normAutofit/>
          </a:bodyPr>
          <a:lstStyle/>
          <a:p>
            <a:pPr marL="0" indent="0">
              <a:buNone/>
            </a:pPr>
            <a:r>
              <a:rPr lang="en-US" dirty="0" smtClean="0"/>
              <a:t>Examples:</a:t>
            </a:r>
            <a:endParaRPr lang="en-US" dirty="0" smtClean="0"/>
          </a:p>
          <a:p>
            <a:r>
              <a:rPr lang="en-US" dirty="0" smtClean="0"/>
              <a:t>Protein deficiency-most common type of nutritional deficiency worldwide.  Can make person susceptible to disease.</a:t>
            </a:r>
            <a:endParaRPr lang="en-US" dirty="0" smtClean="0"/>
          </a:p>
          <a:p>
            <a:r>
              <a:rPr lang="en-US" dirty="0" smtClean="0"/>
              <a:t>Hyperglycemia</a:t>
            </a:r>
            <a:endParaRPr lang="en-US" dirty="0" smtClean="0"/>
          </a:p>
          <a:p>
            <a:r>
              <a:rPr lang="en-US" dirty="0" smtClean="0"/>
              <a:t>Hypo- or hyperlipidemia</a:t>
            </a:r>
            <a:endParaRPr lang="en-US" dirty="0" smtClean="0"/>
          </a:p>
          <a:p>
            <a:r>
              <a:rPr lang="en-US" dirty="0" smtClean="0"/>
              <a:t>Vitamin deficiencies</a:t>
            </a:r>
            <a:endParaRPr lang="en-US" dirty="0" smtClean="0"/>
          </a:p>
          <a:p>
            <a:pPr marL="0" indent="0">
              <a:buNone/>
            </a:pPr>
            <a:endParaRPr lang="en-US" dirty="0"/>
          </a:p>
          <a:p>
            <a:pPr marL="0" indent="0">
              <a:buNone/>
            </a:pPr>
            <a:br>
              <a:rPr lang="en-US" dirty="0" smtClean="0"/>
            </a:br>
            <a:endParaRPr lang="en-US" dirty="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dirty="0" smtClean="0"/>
              <a:t>Injurious Physical Agents</a:t>
            </a:r>
            <a:endParaRPr lang="en-US" dirty="0"/>
          </a:p>
        </p:txBody>
      </p:sp>
      <p:sp>
        <p:nvSpPr>
          <p:cNvPr id="3" name="Content Placeholder 2"/>
          <p:cNvSpPr>
            <a:spLocks noGrp="1"/>
          </p:cNvSpPr>
          <p:nvPr>
            <p:ph idx="1"/>
          </p:nvPr>
        </p:nvSpPr>
        <p:spPr>
          <a:xfrm>
            <a:off x="0" y="1600200"/>
            <a:ext cx="9144000" cy="5257800"/>
          </a:xfrm>
        </p:spPr>
        <p:txBody>
          <a:bodyPr/>
          <a:lstStyle/>
          <a:p>
            <a:r>
              <a:rPr lang="en-US" dirty="0" smtClean="0"/>
              <a:t>Temperature extremes</a:t>
            </a:r>
            <a:endParaRPr lang="en-US" dirty="0" smtClean="0"/>
          </a:p>
          <a:p>
            <a:pPr lvl="1"/>
            <a:r>
              <a:rPr lang="en-US" dirty="0" smtClean="0"/>
              <a:t>Hypothermic Injury : chilling or freezing of cells</a:t>
            </a:r>
            <a:endParaRPr lang="en-US" dirty="0" smtClean="0"/>
          </a:p>
          <a:p>
            <a:pPr lvl="2"/>
            <a:r>
              <a:rPr lang="en-US" dirty="0" smtClean="0"/>
              <a:t>May be primary or secondary but secondary is generally more injurious</a:t>
            </a:r>
            <a:endParaRPr lang="en-US" dirty="0" smtClean="0"/>
          </a:p>
          <a:p>
            <a:pPr lvl="2"/>
            <a:r>
              <a:rPr lang="en-US" dirty="0" smtClean="0"/>
              <a:t>More common in the elderly and neonates</a:t>
            </a:r>
            <a:endParaRPr lang="en-US" dirty="0" smtClean="0"/>
          </a:p>
          <a:p>
            <a:pPr lvl="1"/>
            <a:r>
              <a:rPr lang="en-US" dirty="0" err="1" smtClean="0"/>
              <a:t>Hyperthermic</a:t>
            </a:r>
            <a:r>
              <a:rPr lang="en-US" dirty="0" smtClean="0"/>
              <a:t> Injury: examples are heat cramps, heat exhaustion, and heat stroke; malignant hyperthermia.</a:t>
            </a:r>
            <a:endParaRPr lang="en-US" dirty="0" smtClean="0"/>
          </a:p>
          <a:p>
            <a:pPr marL="457200" lvl="1" indent="0">
              <a:buNone/>
            </a:pPr>
            <a:endParaRPr lang="en-US" dirty="0" smtClean="0"/>
          </a:p>
          <a:p>
            <a:pPr lvl="1"/>
            <a:endParaRPr lang="en-US" dirty="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dirty="0"/>
              <a:t>Injurious Physical Agents </a:t>
            </a:r>
            <a:r>
              <a:rPr lang="en-US" dirty="0" smtClean="0"/>
              <a:t>(can't)</a:t>
            </a:r>
            <a:endParaRPr lang="en-US" dirty="0"/>
          </a:p>
        </p:txBody>
      </p:sp>
      <p:sp>
        <p:nvSpPr>
          <p:cNvPr id="3" name="Content Placeholder 2"/>
          <p:cNvSpPr>
            <a:spLocks noGrp="1"/>
          </p:cNvSpPr>
          <p:nvPr>
            <p:ph idx="1"/>
          </p:nvPr>
        </p:nvSpPr>
        <p:spPr>
          <a:xfrm>
            <a:off x="0" y="1600200"/>
            <a:ext cx="9144000" cy="5257800"/>
          </a:xfrm>
        </p:spPr>
        <p:txBody>
          <a:bodyPr/>
          <a:lstStyle/>
          <a:p>
            <a:pPr marL="0" indent="0">
              <a:buNone/>
            </a:pPr>
            <a:r>
              <a:rPr lang="en-US" b="1" dirty="0" smtClean="0"/>
              <a:t>Noise</a:t>
            </a:r>
            <a:endParaRPr lang="en-US" b="1" dirty="0" smtClean="0"/>
          </a:p>
          <a:p>
            <a:r>
              <a:rPr lang="en-US" dirty="0" smtClean="0"/>
              <a:t>Most common pathophysiological effect is hearing loss.</a:t>
            </a:r>
            <a:endParaRPr lang="en-US" dirty="0" smtClean="0"/>
          </a:p>
          <a:p>
            <a:r>
              <a:rPr lang="en-US" dirty="0" smtClean="0"/>
              <a:t>If the offending noise is not too loud or too long, the hearing may return to its original level, but if too loud or too long, may result in permanent injury</a:t>
            </a:r>
            <a:endParaRPr lang="en-US" dirty="0" smtClean="0"/>
          </a:p>
          <a:p>
            <a:pPr marL="0" indent="0">
              <a:buNone/>
            </a:pPr>
            <a:endParaRPr lang="en-US" dirty="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Cell injury </a:t>
            </a:r>
            <a:endParaRPr lang="en-US" dirty="0"/>
          </a:p>
        </p:txBody>
      </p:sp>
      <p:sp>
        <p:nvSpPr>
          <p:cNvPr id="3" name="Content Placeholder 2"/>
          <p:cNvSpPr>
            <a:spLocks noGrp="1"/>
          </p:cNvSpPr>
          <p:nvPr>
            <p:ph idx="1"/>
          </p:nvPr>
        </p:nvSpPr>
        <p:spPr>
          <a:xfrm>
            <a:off x="0" y="1219200"/>
            <a:ext cx="9144000" cy="5638800"/>
          </a:xfrm>
        </p:spPr>
        <p:txBody>
          <a:bodyPr/>
          <a:lstStyle/>
          <a:p>
            <a:r>
              <a:rPr lang="en-US" dirty="0"/>
              <a:t>Cellular injury occurs if the cell is unable to maintain </a:t>
            </a:r>
            <a:r>
              <a:rPr lang="en-US" dirty="0" smtClean="0"/>
              <a:t>homeostasis(a </a:t>
            </a:r>
            <a:r>
              <a:rPr lang="en-US" dirty="0"/>
              <a:t>normal or adaptive steady </a:t>
            </a:r>
            <a:r>
              <a:rPr lang="en-US" dirty="0" smtClean="0"/>
              <a:t>state)in </a:t>
            </a:r>
            <a:r>
              <a:rPr lang="en-US" dirty="0"/>
              <a:t>the face of </a:t>
            </a:r>
            <a:r>
              <a:rPr lang="en-US" dirty="0" smtClean="0"/>
              <a:t>injurious stimuli </a:t>
            </a:r>
            <a:r>
              <a:rPr lang="en-US" dirty="0"/>
              <a:t>or stress</a:t>
            </a:r>
            <a:r>
              <a:rPr lang="en-US" dirty="0" smtClean="0"/>
              <a:t>.</a:t>
            </a:r>
            <a:endParaRPr lang="en-US" dirty="0" smtClean="0"/>
          </a:p>
          <a:p>
            <a:r>
              <a:rPr lang="en-US" dirty="0" smtClean="0"/>
              <a:t> </a:t>
            </a:r>
            <a:r>
              <a:rPr lang="en-US" dirty="0"/>
              <a:t>Injured cells may recover </a:t>
            </a:r>
            <a:r>
              <a:rPr lang="en-US" b="1" dirty="0"/>
              <a:t>(reversible injury) </a:t>
            </a:r>
            <a:r>
              <a:rPr lang="en-US" b="1" dirty="0" smtClean="0"/>
              <a:t>or </a:t>
            </a:r>
            <a:r>
              <a:rPr lang="en-US" dirty="0"/>
              <a:t>die </a:t>
            </a:r>
            <a:r>
              <a:rPr lang="en-US" b="1" dirty="0"/>
              <a:t>(irreversible injury</a:t>
            </a:r>
            <a:r>
              <a:rPr lang="en-US" b="1" dirty="0" smtClean="0"/>
              <a:t>).</a:t>
            </a:r>
            <a:endParaRPr lang="en-US" b="1"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dirty="0" smtClean="0"/>
              <a:t>Manifestations of Cellular Injury</a:t>
            </a:r>
            <a:endParaRPr lang="en-US" dirty="0"/>
          </a:p>
        </p:txBody>
      </p:sp>
      <p:sp>
        <p:nvSpPr>
          <p:cNvPr id="3" name="Content Placeholder 2"/>
          <p:cNvSpPr>
            <a:spLocks noGrp="1"/>
          </p:cNvSpPr>
          <p:nvPr>
            <p:ph idx="1"/>
          </p:nvPr>
        </p:nvSpPr>
        <p:spPr>
          <a:xfrm>
            <a:off x="0" y="1417638"/>
            <a:ext cx="9144000" cy="5241925"/>
          </a:xfrm>
        </p:spPr>
        <p:txBody>
          <a:bodyPr>
            <a:normAutofit lnSpcReduction="10000"/>
          </a:bodyPr>
          <a:lstStyle/>
          <a:p>
            <a:pPr marL="0" indent="0">
              <a:buNone/>
            </a:pPr>
            <a:r>
              <a:rPr lang="en-US" b="1" dirty="0" smtClean="0"/>
              <a:t>Accumulations: </a:t>
            </a:r>
            <a:r>
              <a:rPr lang="en-US" dirty="0" smtClean="0"/>
              <a:t>two categories</a:t>
            </a:r>
            <a:endParaRPr lang="en-US" dirty="0" smtClean="0"/>
          </a:p>
          <a:p>
            <a:r>
              <a:rPr lang="en-US" dirty="0" smtClean="0"/>
              <a:t>A normal cellular substance (water, protein, lipids, etc.)</a:t>
            </a:r>
            <a:endParaRPr lang="en-US" dirty="0" smtClean="0"/>
          </a:p>
          <a:p>
            <a:r>
              <a:rPr lang="en-US" dirty="0" smtClean="0"/>
              <a:t>An abnormal substance (infectious agents, a mineral, etc.)</a:t>
            </a:r>
            <a:endParaRPr lang="en-US" dirty="0" smtClean="0"/>
          </a:p>
          <a:p>
            <a:pPr marL="0" indent="0">
              <a:buNone/>
            </a:pPr>
            <a:r>
              <a:rPr lang="en-US" dirty="0" smtClean="0"/>
              <a:t>The cells attempt to digest the stored substances, and then excessive amounts of metabolites accumulate in the cells, are expelled into the ECM, and then taken up by macrophages.  This may cause swelling of affected tissues.</a:t>
            </a:r>
            <a:endParaRPr lang="en-US" dirty="0" smtClean="0"/>
          </a:p>
          <a:p>
            <a:pPr marL="0" indent="0">
              <a:buNone/>
            </a:pPr>
            <a:endParaRPr lang="en-US" dirty="0" smtClean="0"/>
          </a:p>
          <a:p>
            <a:endParaRPr lang="en-US" dirty="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dirty="0" smtClean="0"/>
              <a:t>Accumulations</a:t>
            </a:r>
            <a:endParaRPr lang="en-US" dirty="0"/>
          </a:p>
        </p:txBody>
      </p:sp>
      <p:sp>
        <p:nvSpPr>
          <p:cNvPr id="3" name="Content Placeholder 2"/>
          <p:cNvSpPr>
            <a:spLocks noGrp="1"/>
          </p:cNvSpPr>
          <p:nvPr>
            <p:ph idx="1"/>
          </p:nvPr>
        </p:nvSpPr>
        <p:spPr>
          <a:xfrm>
            <a:off x="0" y="1219200"/>
            <a:ext cx="9144000" cy="5638800"/>
          </a:xfrm>
        </p:spPr>
        <p:txBody>
          <a:bodyPr>
            <a:normAutofit/>
          </a:bodyPr>
          <a:lstStyle/>
          <a:p>
            <a:r>
              <a:rPr lang="en-US" b="1" dirty="0" smtClean="0"/>
              <a:t>Water</a:t>
            </a:r>
            <a:r>
              <a:rPr lang="en-US" dirty="0" smtClean="0"/>
              <a:t>-may cause cellular swelling when extracellular water shifts into the cell (edema)and is usually reversible</a:t>
            </a:r>
            <a:endParaRPr lang="en-US" dirty="0" smtClean="0"/>
          </a:p>
          <a:p>
            <a:r>
              <a:rPr lang="en-US" b="1" dirty="0" smtClean="0"/>
              <a:t>Lipids and carbohydrates-</a:t>
            </a:r>
            <a:r>
              <a:rPr lang="en-US" dirty="0" smtClean="0"/>
              <a:t>caused</a:t>
            </a:r>
            <a:r>
              <a:rPr lang="en-US" b="1" dirty="0" smtClean="0"/>
              <a:t> </a:t>
            </a:r>
            <a:r>
              <a:rPr lang="en-US" dirty="0" smtClean="0"/>
              <a:t>by inherited disorders with insufficient enzymes or ineffective forms of enzymes</a:t>
            </a:r>
            <a:endParaRPr lang="en-US" dirty="0" smtClean="0"/>
          </a:p>
          <a:p>
            <a:pPr lvl="1"/>
            <a:r>
              <a:rPr lang="en-US" dirty="0" smtClean="0"/>
              <a:t>Examples:  </a:t>
            </a:r>
            <a:r>
              <a:rPr lang="en-US" dirty="0" err="1" smtClean="0"/>
              <a:t>Tay</a:t>
            </a:r>
            <a:r>
              <a:rPr lang="en-US" dirty="0" smtClean="0"/>
              <a:t>-Sachs disease, </a:t>
            </a:r>
            <a:r>
              <a:rPr lang="en-US" dirty="0" err="1" smtClean="0"/>
              <a:t>Gaucher</a:t>
            </a:r>
            <a:r>
              <a:rPr lang="en-US" dirty="0" smtClean="0"/>
              <a:t> disease, </a:t>
            </a:r>
            <a:r>
              <a:rPr lang="en-US" dirty="0" err="1" smtClean="0"/>
              <a:t>Niemann</a:t>
            </a:r>
            <a:r>
              <a:rPr lang="en-US" dirty="0" smtClean="0"/>
              <a:t>-Pick disease</a:t>
            </a:r>
            <a:endParaRPr lang="en-US" dirty="0" smtClean="0"/>
          </a:p>
          <a:p>
            <a:pPr lvl="1"/>
            <a:r>
              <a:rPr lang="en-US" dirty="0" smtClean="0"/>
              <a:t>Most common type of damage is to the liver-undergoes fatty change</a:t>
            </a:r>
            <a:endParaRPr lang="en-US" dirty="0" smtClean="0"/>
          </a:p>
          <a:p>
            <a:pPr marL="457200" lvl="1" indent="0">
              <a:buNone/>
            </a:pPr>
            <a:endParaRPr lang="en-US" dirty="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dirty="0" smtClean="0"/>
              <a:t>Accumulations (</a:t>
            </a:r>
            <a:r>
              <a:rPr lang="en-US" dirty="0" err="1" smtClean="0"/>
              <a:t>con’t</a:t>
            </a:r>
            <a:r>
              <a:rPr lang="en-US" dirty="0" smtClean="0"/>
              <a:t>)</a:t>
            </a:r>
            <a:endParaRPr lang="en-US" dirty="0"/>
          </a:p>
        </p:txBody>
      </p:sp>
      <p:sp>
        <p:nvSpPr>
          <p:cNvPr id="3" name="Content Placeholder 2"/>
          <p:cNvSpPr>
            <a:spLocks noGrp="1"/>
          </p:cNvSpPr>
          <p:nvPr>
            <p:ph idx="1"/>
          </p:nvPr>
        </p:nvSpPr>
        <p:spPr>
          <a:xfrm>
            <a:off x="0" y="1295400"/>
            <a:ext cx="9144000" cy="5562600"/>
          </a:xfrm>
        </p:spPr>
        <p:txBody>
          <a:bodyPr/>
          <a:lstStyle/>
          <a:p>
            <a:r>
              <a:rPr lang="en-US" b="1" dirty="0" smtClean="0"/>
              <a:t>Glycogen-</a:t>
            </a:r>
            <a:r>
              <a:rPr lang="en-US" dirty="0" smtClean="0"/>
              <a:t>glycogen storage diseases and disorders of glucose and glycogen metabolism (ex, diabetes)</a:t>
            </a:r>
            <a:endParaRPr lang="en-US" dirty="0" smtClean="0"/>
          </a:p>
          <a:p>
            <a:r>
              <a:rPr lang="en-US" b="1" dirty="0" smtClean="0"/>
              <a:t>Proteins-</a:t>
            </a:r>
            <a:r>
              <a:rPr lang="en-US" dirty="0" smtClean="0"/>
              <a:t>excess accumulates primarily in epithelial cells of renal convoluted tubule (may cause </a:t>
            </a:r>
            <a:r>
              <a:rPr lang="en-US" dirty="0" err="1" smtClean="0"/>
              <a:t>proteinurea</a:t>
            </a:r>
            <a:r>
              <a:rPr lang="en-US" dirty="0" smtClean="0"/>
              <a:t>) and in B lymphocytes of immune system.</a:t>
            </a:r>
            <a:endParaRPr lang="en-US" dirty="0" smtClean="0"/>
          </a:p>
          <a:p>
            <a:pPr marL="0" indent="0">
              <a:buNone/>
            </a:pPr>
            <a:endParaRPr lang="en-US" b="1" dirty="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Accumulations (</a:t>
            </a:r>
            <a:r>
              <a:rPr lang="en-US" dirty="0" err="1"/>
              <a:t>con’t</a:t>
            </a:r>
            <a:r>
              <a:rPr lang="en-US" dirty="0"/>
              <a:t>)</a:t>
            </a:r>
            <a:endParaRPr lang="en-US" dirty="0"/>
          </a:p>
        </p:txBody>
      </p:sp>
      <p:sp>
        <p:nvSpPr>
          <p:cNvPr id="3" name="Content Placeholder 2"/>
          <p:cNvSpPr>
            <a:spLocks noGrp="1"/>
          </p:cNvSpPr>
          <p:nvPr>
            <p:ph idx="1"/>
          </p:nvPr>
        </p:nvSpPr>
        <p:spPr/>
        <p:txBody>
          <a:bodyPr/>
          <a:lstStyle/>
          <a:p>
            <a:r>
              <a:rPr lang="en-US" b="1" dirty="0" smtClean="0"/>
              <a:t>Pigments-</a:t>
            </a:r>
            <a:r>
              <a:rPr lang="en-US" dirty="0" smtClean="0"/>
              <a:t>accumulations may be normal or abnormal, endogenous or exogenous</a:t>
            </a:r>
            <a:endParaRPr lang="en-US" dirty="0" smtClean="0"/>
          </a:p>
          <a:p>
            <a:pPr lvl="1"/>
            <a:r>
              <a:rPr lang="en-US" dirty="0" smtClean="0"/>
              <a:t>Melanin</a:t>
            </a:r>
            <a:endParaRPr lang="en-US" dirty="0" smtClean="0"/>
          </a:p>
          <a:p>
            <a:pPr lvl="1"/>
            <a:r>
              <a:rPr lang="en-US" dirty="0" smtClean="0"/>
              <a:t>Hemoproteins (ex, hemoglobin)</a:t>
            </a:r>
            <a:endParaRPr lang="en-US" dirty="0" smtClean="0"/>
          </a:p>
          <a:p>
            <a:pPr lvl="2"/>
            <a:r>
              <a:rPr lang="en-US" dirty="0" err="1" smtClean="0"/>
              <a:t>Hemosiderosis</a:t>
            </a:r>
            <a:r>
              <a:rPr lang="en-US" dirty="0" smtClean="0"/>
              <a:t> (excess iron is stored)-causes liver and pancreatic damage</a:t>
            </a:r>
            <a:endParaRPr lang="en-US" dirty="0" smtClean="0"/>
          </a:p>
          <a:p>
            <a:pPr lvl="2"/>
            <a:r>
              <a:rPr lang="en-US" dirty="0" smtClean="0"/>
              <a:t>Bilirubin-excess causes jaundice</a:t>
            </a:r>
            <a:endParaRPr lang="en-US" dirty="0"/>
          </a:p>
          <a:p>
            <a:pPr lvl="2"/>
            <a:endParaRPr lang="en-US" dirty="0"/>
          </a:p>
          <a:p>
            <a:pPr marL="914400" lvl="2" indent="0">
              <a:buNone/>
            </a:pPr>
            <a:endParaRPr lang="en-US" dirty="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Accumulations (</a:t>
            </a:r>
            <a:r>
              <a:rPr lang="en-US" dirty="0" err="1"/>
              <a:t>con’t</a:t>
            </a:r>
            <a:r>
              <a:rPr lang="en-US" dirty="0"/>
              <a:t>)</a:t>
            </a:r>
            <a:endParaRPr lang="en-US" dirty="0"/>
          </a:p>
        </p:txBody>
      </p:sp>
      <p:sp>
        <p:nvSpPr>
          <p:cNvPr id="3" name="Content Placeholder 2"/>
          <p:cNvSpPr>
            <a:spLocks noGrp="1"/>
          </p:cNvSpPr>
          <p:nvPr>
            <p:ph idx="1"/>
          </p:nvPr>
        </p:nvSpPr>
        <p:spPr>
          <a:xfrm>
            <a:off x="457200" y="1828800"/>
            <a:ext cx="8229600" cy="4830763"/>
          </a:xfrm>
        </p:spPr>
        <p:txBody>
          <a:bodyPr/>
          <a:lstStyle/>
          <a:p>
            <a:r>
              <a:rPr lang="en-US" b="1" dirty="0" smtClean="0"/>
              <a:t>Calcium salts</a:t>
            </a:r>
            <a:r>
              <a:rPr lang="en-US" dirty="0" smtClean="0"/>
              <a:t>-may accumulate in injured or dead tissues-leads to calcification</a:t>
            </a:r>
            <a:endParaRPr lang="en-US" dirty="0" smtClean="0"/>
          </a:p>
          <a:p>
            <a:pPr lvl="1"/>
            <a:r>
              <a:rPr lang="en-US" dirty="0" smtClean="0"/>
              <a:t>Examples:  chronic TB of the lungs, advanced atherosclerosis, injured heart valves, tumors</a:t>
            </a:r>
            <a:endParaRPr lang="en-US" dirty="0"/>
          </a:p>
        </p:txBody>
      </p:sp>
      <p:pic>
        <p:nvPicPr>
          <p:cNvPr id="4" name="Picture 3"/>
          <p:cNvPicPr>
            <a:picLocks noChangeAspect="1"/>
          </p:cNvPicPr>
          <p:nvPr/>
        </p:nvPicPr>
        <p:blipFill>
          <a:blip r:embed="rId1"/>
          <a:stretch>
            <a:fillRect/>
          </a:stretch>
        </p:blipFill>
        <p:spPr>
          <a:xfrm>
            <a:off x="1295400" y="3944379"/>
            <a:ext cx="2286000" cy="2704948"/>
          </a:xfrm>
          <a:prstGeom prst="rect">
            <a:avLst/>
          </a:prstGeom>
        </p:spPr>
      </p:pic>
      <p:sp>
        <p:nvSpPr>
          <p:cNvPr id="5" name="TextBox 4"/>
          <p:cNvSpPr txBox="1"/>
          <p:nvPr/>
        </p:nvSpPr>
        <p:spPr>
          <a:xfrm>
            <a:off x="3962401" y="5264587"/>
            <a:ext cx="3124200" cy="369332"/>
          </a:xfrm>
          <a:prstGeom prst="rect">
            <a:avLst/>
          </a:prstGeom>
          <a:noFill/>
        </p:spPr>
        <p:txBody>
          <a:bodyPr wrap="square" rtlCol="0">
            <a:spAutoFit/>
          </a:bodyPr>
          <a:lstStyle/>
          <a:p>
            <a:r>
              <a:rPr lang="en-US" b="1" dirty="0" smtClean="0"/>
              <a:t>Aortic Valve Calcification</a:t>
            </a:r>
            <a:endParaRPr lang="en-US" b="1" dirty="0"/>
          </a:p>
        </p:txBody>
      </p:sp>
      <p:sp>
        <p:nvSpPr>
          <p:cNvPr id="6" name="Rectangle 5"/>
          <p:cNvSpPr/>
          <p:nvPr/>
        </p:nvSpPr>
        <p:spPr>
          <a:xfrm>
            <a:off x="3987422" y="5722039"/>
            <a:ext cx="4114800" cy="738664"/>
          </a:xfrm>
          <a:prstGeom prst="rect">
            <a:avLst/>
          </a:prstGeom>
        </p:spPr>
        <p:txBody>
          <a:bodyPr wrap="square">
            <a:spAutoFit/>
          </a:bodyPr>
          <a:lstStyle/>
          <a:p>
            <a:r>
              <a:rPr lang="en-US" sz="1400" dirty="0"/>
              <a:t>From </a:t>
            </a:r>
            <a:r>
              <a:rPr lang="en-US" sz="1400" dirty="0" err="1"/>
              <a:t>McCance</a:t>
            </a:r>
            <a:r>
              <a:rPr lang="en-US" sz="1400" dirty="0"/>
              <a:t>, K., &amp; </a:t>
            </a:r>
            <a:r>
              <a:rPr lang="en-US" sz="1400" dirty="0" err="1"/>
              <a:t>Huether</a:t>
            </a:r>
            <a:r>
              <a:rPr lang="en-US" sz="1400" dirty="0"/>
              <a:t>,</a:t>
            </a:r>
            <a:r>
              <a:rPr lang="en-US" sz="1400" i="1" dirty="0"/>
              <a:t> S. Pathophysiology The Biologic Basis of Disease in Adults and Children, </a:t>
            </a:r>
            <a:r>
              <a:rPr lang="en-US" sz="1400" dirty="0" err="1"/>
              <a:t>ed</a:t>
            </a:r>
            <a:r>
              <a:rPr lang="en-US" sz="1400" dirty="0"/>
              <a:t> </a:t>
            </a:r>
            <a:r>
              <a:rPr lang="en-US" sz="1400" dirty="0" smtClean="0"/>
              <a:t>7, </a:t>
            </a:r>
            <a:r>
              <a:rPr lang="en-US" sz="1400" dirty="0"/>
              <a:t>St. Louis, 2014, Elsevier Mosby.</a:t>
            </a:r>
            <a:endParaRPr lang="en-US" sz="1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Accumulations (</a:t>
            </a:r>
            <a:r>
              <a:rPr lang="en-US" dirty="0" err="1"/>
              <a:t>con’t</a:t>
            </a:r>
            <a:r>
              <a:rPr lang="en-US" dirty="0"/>
              <a:t>)</a:t>
            </a:r>
            <a:endParaRPr lang="en-US" dirty="0"/>
          </a:p>
        </p:txBody>
      </p:sp>
      <p:sp>
        <p:nvSpPr>
          <p:cNvPr id="3" name="Content Placeholder 2"/>
          <p:cNvSpPr>
            <a:spLocks noGrp="1"/>
          </p:cNvSpPr>
          <p:nvPr>
            <p:ph idx="1"/>
          </p:nvPr>
        </p:nvSpPr>
        <p:spPr>
          <a:xfrm>
            <a:off x="457200" y="1752600"/>
            <a:ext cx="8229600" cy="4906963"/>
          </a:xfrm>
        </p:spPr>
        <p:txBody>
          <a:bodyPr>
            <a:normAutofit lnSpcReduction="10000"/>
          </a:bodyPr>
          <a:lstStyle/>
          <a:p>
            <a:r>
              <a:rPr lang="en-US" b="1" dirty="0" smtClean="0"/>
              <a:t>Urate</a:t>
            </a:r>
            <a:r>
              <a:rPr lang="en-US" dirty="0" smtClean="0"/>
              <a:t>-may result in hyperuricemia and deposition of sodium urate crystals in tissues resulting in gout (can include arthritis and nephritis)</a:t>
            </a:r>
            <a:endParaRPr lang="en-US" dirty="0" smtClean="0"/>
          </a:p>
          <a:p>
            <a:r>
              <a:rPr lang="en-US" b="1" dirty="0" smtClean="0"/>
              <a:t>Systemic manifestations of cellular injury:</a:t>
            </a:r>
            <a:endParaRPr lang="en-US" b="1" dirty="0" smtClean="0"/>
          </a:p>
          <a:p>
            <a:pPr lvl="1"/>
            <a:r>
              <a:rPr lang="en-US" dirty="0" smtClean="0"/>
              <a:t>General fatigue and malaise</a:t>
            </a:r>
            <a:endParaRPr lang="en-US" dirty="0" smtClean="0"/>
          </a:p>
          <a:p>
            <a:pPr lvl="1"/>
            <a:r>
              <a:rPr lang="en-US" dirty="0" smtClean="0"/>
              <a:t>Loss of well-being</a:t>
            </a:r>
            <a:endParaRPr lang="en-US" dirty="0" smtClean="0"/>
          </a:p>
          <a:p>
            <a:pPr lvl="1"/>
            <a:r>
              <a:rPr lang="en-US" dirty="0" smtClean="0"/>
              <a:t>Altered appetite</a:t>
            </a:r>
            <a:endParaRPr lang="en-US" dirty="0" smtClean="0"/>
          </a:p>
          <a:p>
            <a:pPr lvl="1"/>
            <a:r>
              <a:rPr lang="en-US" dirty="0" smtClean="0"/>
              <a:t>Fever</a:t>
            </a:r>
            <a:endParaRPr lang="en-US" dirty="0" smtClean="0"/>
          </a:p>
          <a:p>
            <a:pPr lvl="1"/>
            <a:r>
              <a:rPr lang="en-US" dirty="0" smtClean="0"/>
              <a:t>Pain</a:t>
            </a:r>
            <a:endParaRPr lang="en-US" dirty="0" smtClean="0"/>
          </a:p>
          <a:p>
            <a:pPr lvl="1"/>
            <a:endParaRPr lang="en-US" dirty="0" smtClean="0"/>
          </a:p>
          <a:p>
            <a:pPr marL="457200" lvl="1" indent="0">
              <a:buNone/>
            </a:pPr>
            <a:endParaRPr lang="en-US" dirty="0"/>
          </a:p>
        </p:txBody>
      </p:sp>
      <p:sp>
        <p:nvSpPr>
          <p:cNvPr id="4" name="TextBox 3"/>
          <p:cNvSpPr txBox="1"/>
          <p:nvPr/>
        </p:nvSpPr>
        <p:spPr>
          <a:xfrm>
            <a:off x="457200" y="6505675"/>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Cellular Adaptation</a:t>
            </a:r>
            <a:endParaRPr lang="en-US" dirty="0"/>
          </a:p>
        </p:txBody>
      </p:sp>
      <p:sp>
        <p:nvSpPr>
          <p:cNvPr id="3" name="Content Placeholder 2"/>
          <p:cNvSpPr>
            <a:spLocks noGrp="1"/>
          </p:cNvSpPr>
          <p:nvPr>
            <p:ph idx="1"/>
          </p:nvPr>
        </p:nvSpPr>
        <p:spPr>
          <a:xfrm>
            <a:off x="0" y="1143000"/>
            <a:ext cx="9144000" cy="5715000"/>
          </a:xfrm>
        </p:spPr>
        <p:txBody>
          <a:bodyPr>
            <a:normAutofit/>
          </a:bodyPr>
          <a:lstStyle/>
          <a:p>
            <a:pPr marL="0" indent="0">
              <a:buNone/>
            </a:pPr>
            <a:r>
              <a:rPr lang="en-US" b="1" dirty="0" err="1" smtClean="0"/>
              <a:t>Homeostasis</a:t>
            </a:r>
            <a:r>
              <a:rPr lang="en-US" dirty="0" err="1"/>
              <a:t>:</a:t>
            </a:r>
            <a:r>
              <a:rPr lang="en-US" dirty="0" err="1" smtClean="0"/>
              <a:t>the</a:t>
            </a:r>
            <a:r>
              <a:rPr lang="en-US" dirty="0" smtClean="0"/>
              <a:t> steady state of a cell</a:t>
            </a:r>
            <a:endParaRPr lang="en-US" dirty="0" smtClean="0"/>
          </a:p>
          <a:p>
            <a:pPr marL="0" indent="0">
              <a:buNone/>
            </a:pPr>
            <a:r>
              <a:rPr lang="en-US" b="1" dirty="0" err="1" smtClean="0"/>
              <a:t>Adaptation</a:t>
            </a:r>
            <a:r>
              <a:rPr lang="en-US" dirty="0" err="1"/>
              <a:t>:</a:t>
            </a:r>
            <a:r>
              <a:rPr lang="en-US" dirty="0" err="1" smtClean="0"/>
              <a:t>When</a:t>
            </a:r>
            <a:r>
              <a:rPr lang="en-US" dirty="0" smtClean="0"/>
              <a:t> subjected to stress or injury, the cell can adapt.  </a:t>
            </a:r>
            <a:endParaRPr lang="en-US" dirty="0" smtClean="0"/>
          </a:p>
          <a:p>
            <a:pPr marL="0" indent="0">
              <a:buNone/>
            </a:pPr>
            <a:r>
              <a:rPr lang="en-US" b="1" dirty="0" smtClean="0"/>
              <a:t>Adaptation </a:t>
            </a:r>
            <a:r>
              <a:rPr lang="en-US" dirty="0" smtClean="0"/>
              <a:t>is</a:t>
            </a:r>
            <a:r>
              <a:rPr lang="en-US" b="1" dirty="0" smtClean="0"/>
              <a:t> </a:t>
            </a:r>
            <a:r>
              <a:rPr lang="en-US" dirty="0" smtClean="0"/>
              <a:t>a reversible structural or functional response to:</a:t>
            </a:r>
            <a:endParaRPr lang="en-US" dirty="0" smtClean="0"/>
          </a:p>
          <a:p>
            <a:r>
              <a:rPr lang="en-US" dirty="0" smtClean="0"/>
              <a:t>normal or physiologic conditions </a:t>
            </a:r>
            <a:endParaRPr lang="en-US" dirty="0" smtClean="0"/>
          </a:p>
          <a:p>
            <a:r>
              <a:rPr lang="en-US" dirty="0" smtClean="0"/>
              <a:t>adverse or pathological conditions.</a:t>
            </a:r>
            <a:endParaRPr lang="en-US" dirty="0" smtClean="0"/>
          </a:p>
          <a:p>
            <a:pPr marL="0" indent="0">
              <a:buNone/>
            </a:pPr>
            <a:r>
              <a:rPr lang="en-US" sz="1500" dirty="0" err="1"/>
              <a:t>McCance</a:t>
            </a:r>
            <a:r>
              <a:rPr lang="en-US" sz="1500" dirty="0"/>
              <a:t>, K., &amp; </a:t>
            </a:r>
            <a:r>
              <a:rPr lang="en-US" sz="1500" dirty="0" err="1"/>
              <a:t>Huether</a:t>
            </a:r>
            <a:r>
              <a:rPr lang="en-US" sz="1500" dirty="0"/>
              <a:t>, S. (2014). Pathophysiology The Biologic Basis of Disease in Adults and Children (7</a:t>
            </a:r>
            <a:r>
              <a:rPr lang="en-US" sz="1500" baseline="30000" dirty="0"/>
              <a:t>th</a:t>
            </a:r>
            <a:r>
              <a:rPr lang="en-US" sz="1500" dirty="0"/>
              <a:t> Ed). St. Louis: Elsevier Mosby.</a:t>
            </a:r>
            <a:endParaRPr lang="en-US" sz="1500" dirty="0"/>
          </a:p>
          <a:p>
            <a:pPr marL="0" indent="0">
              <a:buNone/>
            </a:pPr>
            <a:endParaRPr lang="en-US" dirty="0" smtClean="0"/>
          </a:p>
          <a:p>
            <a:pPr marL="0" indent="0">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01762"/>
          </a:xfrm>
        </p:spPr>
        <p:txBody>
          <a:bodyPr/>
          <a:lstStyle/>
          <a:p>
            <a:r>
              <a:rPr lang="en-US" dirty="0" smtClean="0"/>
              <a:t>Types of Cellular Adaptation</a:t>
            </a:r>
            <a:endParaRPr lang="en-US" dirty="0"/>
          </a:p>
        </p:txBody>
      </p:sp>
      <p:sp>
        <p:nvSpPr>
          <p:cNvPr id="3" name="Content Placeholder 2"/>
          <p:cNvSpPr>
            <a:spLocks noGrp="1"/>
          </p:cNvSpPr>
          <p:nvPr>
            <p:ph idx="1"/>
          </p:nvPr>
        </p:nvSpPr>
        <p:spPr>
          <a:xfrm>
            <a:off x="0" y="1219200"/>
            <a:ext cx="9144000" cy="5440363"/>
          </a:xfrm>
        </p:spPr>
        <p:txBody>
          <a:bodyPr>
            <a:normAutofit fontScale="92500" lnSpcReduction="20000"/>
          </a:bodyPr>
          <a:lstStyle/>
          <a:p>
            <a:pPr marL="0" indent="0">
              <a:buNone/>
            </a:pPr>
            <a:r>
              <a:rPr lang="en-US" b="1" dirty="0" smtClean="0"/>
              <a:t>Atrophy</a:t>
            </a:r>
            <a:r>
              <a:rPr lang="en-US" dirty="0"/>
              <a:t>:</a:t>
            </a:r>
            <a:endParaRPr lang="en-US" dirty="0" smtClean="0"/>
          </a:p>
          <a:p>
            <a:pPr marL="0" indent="0"/>
            <a:r>
              <a:rPr lang="en-US" dirty="0" smtClean="0"/>
              <a:t>   Decrease  or shrinkage in cellular size (may occur in an entire organ)</a:t>
            </a:r>
            <a:endParaRPr lang="en-US" dirty="0" smtClean="0"/>
          </a:p>
          <a:p>
            <a:r>
              <a:rPr lang="en-US" dirty="0"/>
              <a:t>Atrophy can affect any organ, </a:t>
            </a:r>
            <a:r>
              <a:rPr lang="en-US" dirty="0" smtClean="0"/>
              <a:t>but it </a:t>
            </a:r>
            <a:r>
              <a:rPr lang="en-US" dirty="0"/>
              <a:t>is most common in skeletal muscle, the heart, secondary </a:t>
            </a:r>
            <a:r>
              <a:rPr lang="en-US" dirty="0" smtClean="0"/>
              <a:t>sex organs</a:t>
            </a:r>
            <a:r>
              <a:rPr lang="en-US" dirty="0"/>
              <a:t>, and the brain </a:t>
            </a:r>
            <a:endParaRPr lang="en-US" dirty="0" smtClean="0"/>
          </a:p>
          <a:p>
            <a:r>
              <a:rPr lang="en-US" dirty="0"/>
              <a:t>Atrophy can be classified </a:t>
            </a:r>
            <a:r>
              <a:rPr lang="en-US" dirty="0" smtClean="0"/>
              <a:t>as </a:t>
            </a:r>
            <a:r>
              <a:rPr lang="en-US" b="1" i="1" dirty="0" smtClean="0"/>
              <a:t>physiologic </a:t>
            </a:r>
            <a:r>
              <a:rPr lang="en-US" b="1" i="1" dirty="0"/>
              <a:t>or pathologic</a:t>
            </a:r>
            <a:r>
              <a:rPr lang="en-US" i="1" dirty="0"/>
              <a:t>. </a:t>
            </a:r>
            <a:endParaRPr lang="en-US" i="1" dirty="0" smtClean="0"/>
          </a:p>
          <a:p>
            <a:pPr>
              <a:buFont typeface="Wingdings" panose="05000000000000000000" pitchFamily="2" charset="2"/>
              <a:buChar char="Ø"/>
            </a:pPr>
            <a:r>
              <a:rPr lang="en-US" b="1" i="1" dirty="0" smtClean="0"/>
              <a:t>Physiologic </a:t>
            </a:r>
            <a:r>
              <a:rPr lang="en-US" b="1" i="1" dirty="0"/>
              <a:t>atrophy occurs with </a:t>
            </a:r>
            <a:r>
              <a:rPr lang="en-US" b="1" i="1" dirty="0" smtClean="0"/>
              <a:t>early </a:t>
            </a:r>
            <a:r>
              <a:rPr lang="en-US" dirty="0" smtClean="0"/>
              <a:t>development</a:t>
            </a:r>
            <a:r>
              <a:rPr lang="en-US" dirty="0"/>
              <a:t>. For example, the thymus gland undergoes </a:t>
            </a:r>
            <a:r>
              <a:rPr lang="en-US" dirty="0" smtClean="0"/>
              <a:t>physiologic atrophy </a:t>
            </a:r>
            <a:r>
              <a:rPr lang="en-US" dirty="0"/>
              <a:t>during childhood. </a:t>
            </a:r>
            <a:endParaRPr lang="en-US" dirty="0"/>
          </a:p>
          <a:p>
            <a:pPr>
              <a:buFont typeface="Wingdings" panose="05000000000000000000" pitchFamily="2" charset="2"/>
              <a:buChar char="Ø"/>
            </a:pPr>
            <a:r>
              <a:rPr lang="en-US" b="1" dirty="0" smtClean="0"/>
              <a:t>Pathologic </a:t>
            </a:r>
            <a:r>
              <a:rPr lang="en-US" b="1" dirty="0"/>
              <a:t>atrophy occurs as </a:t>
            </a:r>
            <a:r>
              <a:rPr lang="en-US" b="1" dirty="0" smtClean="0"/>
              <a:t>a </a:t>
            </a:r>
            <a:r>
              <a:rPr lang="en-US" dirty="0" smtClean="0"/>
              <a:t>result </a:t>
            </a:r>
            <a:r>
              <a:rPr lang="en-US" dirty="0"/>
              <a:t>of decreases in workload, use, pressure, blood supply, </a:t>
            </a:r>
            <a:r>
              <a:rPr lang="en-US" dirty="0" smtClean="0"/>
              <a:t>nutrition, hormonal </a:t>
            </a:r>
            <a:r>
              <a:rPr lang="en-US" dirty="0"/>
              <a:t>stimulation, and nervous stimulation.</a:t>
            </a:r>
            <a:endParaRPr lang="en-US" dirty="0" smtClean="0"/>
          </a:p>
          <a:p>
            <a:pPr marL="0" indent="0">
              <a:buNone/>
            </a:pPr>
            <a:endParaRPr lang="en-GB" dirty="0"/>
          </a:p>
          <a:p>
            <a:pPr marL="0" indent="0">
              <a:buNone/>
            </a:pPr>
            <a:endParaRPr lang="en-US" dirty="0" smtClean="0"/>
          </a:p>
          <a:p>
            <a:pPr marL="0" indent="0">
              <a:buNone/>
            </a:pPr>
            <a:endParaRPr lang="en-US" b="1" dirty="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dirty="0" smtClean="0"/>
              <a:t>CONT’D</a:t>
            </a:r>
            <a:endParaRPr lang="en-US" dirty="0"/>
          </a:p>
        </p:txBody>
      </p:sp>
      <p:sp>
        <p:nvSpPr>
          <p:cNvPr id="3" name="Content Placeholder 2"/>
          <p:cNvSpPr>
            <a:spLocks noGrp="1"/>
          </p:cNvSpPr>
          <p:nvPr>
            <p:ph idx="1"/>
          </p:nvPr>
        </p:nvSpPr>
        <p:spPr>
          <a:xfrm>
            <a:off x="0" y="990600"/>
            <a:ext cx="9144000" cy="5867400"/>
          </a:xfrm>
        </p:spPr>
        <p:txBody>
          <a:bodyPr>
            <a:normAutofit/>
          </a:bodyPr>
          <a:lstStyle/>
          <a:p>
            <a:pPr marL="0" indent="0">
              <a:buNone/>
            </a:pPr>
            <a:r>
              <a:rPr lang="en-US" b="1" dirty="0" smtClean="0"/>
              <a:t>Hypertrophy :</a:t>
            </a:r>
            <a:r>
              <a:rPr lang="en-US" dirty="0" smtClean="0"/>
              <a:t>increase in the size of cells and the affected organ (ex, heart and kidney, muscles)</a:t>
            </a:r>
            <a:endParaRPr lang="en-US" dirty="0" smtClean="0"/>
          </a:p>
          <a:p>
            <a:r>
              <a:rPr lang="en-US" dirty="0" smtClean="0"/>
              <a:t>Physiologic </a:t>
            </a:r>
            <a:r>
              <a:rPr lang="en-US" dirty="0"/>
              <a:t>hypertrophy in skeletal muscle occurs in </a:t>
            </a:r>
            <a:r>
              <a:rPr lang="en-US" dirty="0" smtClean="0"/>
              <a:t>response to </a:t>
            </a:r>
            <a:r>
              <a:rPr lang="en-US" dirty="0"/>
              <a:t>heavy work. </a:t>
            </a:r>
            <a:endParaRPr lang="en-US" dirty="0" smtClean="0"/>
          </a:p>
          <a:p>
            <a:r>
              <a:rPr lang="en-US" dirty="0" smtClean="0"/>
              <a:t>Muscular </a:t>
            </a:r>
            <a:r>
              <a:rPr lang="en-US" dirty="0"/>
              <a:t>hypertrophy tends to diminish if </a:t>
            </a:r>
            <a:r>
              <a:rPr lang="en-US" dirty="0" smtClean="0"/>
              <a:t>the excessive workload d </a:t>
            </a:r>
            <a:r>
              <a:rPr lang="en-US" dirty="0"/>
              <a:t>diminishes.</a:t>
            </a:r>
            <a:endParaRPr lang="en-US"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Cont’d</a:t>
            </a:r>
            <a:endParaRPr lang="en-US" dirty="0"/>
          </a:p>
        </p:txBody>
      </p:sp>
      <p:sp>
        <p:nvSpPr>
          <p:cNvPr id="3" name="Content Placeholder 2"/>
          <p:cNvSpPr>
            <a:spLocks noGrp="1"/>
          </p:cNvSpPr>
          <p:nvPr>
            <p:ph idx="1"/>
          </p:nvPr>
        </p:nvSpPr>
        <p:spPr>
          <a:xfrm>
            <a:off x="0" y="1371600"/>
            <a:ext cx="9144000" cy="5486400"/>
          </a:xfrm>
        </p:spPr>
        <p:txBody>
          <a:bodyPr>
            <a:normAutofit fontScale="92500" lnSpcReduction="10000"/>
          </a:bodyPr>
          <a:lstStyle/>
          <a:p>
            <a:pPr marL="0" indent="0">
              <a:buNone/>
            </a:pPr>
            <a:r>
              <a:rPr lang="en-US" b="1" dirty="0" smtClean="0"/>
              <a:t>Hyperplasia-</a:t>
            </a:r>
            <a:r>
              <a:rPr lang="en-US" dirty="0" smtClean="0"/>
              <a:t>increase in the number of cells resulting from an increased rate of cellular division.</a:t>
            </a:r>
            <a:endParaRPr lang="en-US" dirty="0" smtClean="0"/>
          </a:p>
          <a:p>
            <a:r>
              <a:rPr lang="en-US" dirty="0"/>
              <a:t>Loss of epithelial cells and cells of the liver and kidney </a:t>
            </a:r>
            <a:r>
              <a:rPr lang="en-US" dirty="0" smtClean="0"/>
              <a:t>triggers DNA </a:t>
            </a:r>
            <a:r>
              <a:rPr lang="en-US" dirty="0"/>
              <a:t>synthesis and mitotic division</a:t>
            </a:r>
            <a:r>
              <a:rPr lang="en-US" dirty="0" smtClean="0"/>
              <a:t>.</a:t>
            </a:r>
            <a:endParaRPr lang="en-US" dirty="0" smtClean="0"/>
          </a:p>
          <a:p>
            <a:pPr>
              <a:buFont typeface="Wingdings" panose="05000000000000000000" pitchFamily="2" charset="2"/>
              <a:buChar char="q"/>
            </a:pPr>
            <a:r>
              <a:rPr lang="en-US" dirty="0"/>
              <a:t>Two types </a:t>
            </a:r>
            <a:r>
              <a:rPr lang="en-US" dirty="0" smtClean="0"/>
              <a:t>:</a:t>
            </a:r>
            <a:endParaRPr lang="en-US" dirty="0" smtClean="0"/>
          </a:p>
          <a:p>
            <a:r>
              <a:rPr lang="en-US" dirty="0" smtClean="0"/>
              <a:t> Physiologic  and pathologic</a:t>
            </a:r>
            <a:endParaRPr lang="en-US" dirty="0" smtClean="0"/>
          </a:p>
          <a:p>
            <a:pPr>
              <a:buFont typeface="Wingdings" panose="05000000000000000000" pitchFamily="2" charset="2"/>
              <a:buChar char="q"/>
            </a:pPr>
            <a:r>
              <a:rPr lang="en-US" b="1" dirty="0" smtClean="0"/>
              <a:t>Compensatory hyperplasia </a:t>
            </a:r>
            <a:r>
              <a:rPr lang="en-US" b="1" dirty="0"/>
              <a:t>is an adaptive mechanism that </a:t>
            </a:r>
            <a:r>
              <a:rPr lang="en-US" b="1" dirty="0" smtClean="0"/>
              <a:t>enables </a:t>
            </a:r>
            <a:r>
              <a:rPr lang="en-US" dirty="0" smtClean="0"/>
              <a:t>certain </a:t>
            </a:r>
            <a:r>
              <a:rPr lang="en-US" dirty="0"/>
              <a:t>organs to regenerate</a:t>
            </a:r>
            <a:r>
              <a:rPr lang="en-US" dirty="0" smtClean="0"/>
              <a:t>.</a:t>
            </a:r>
            <a:endParaRPr lang="en-US" dirty="0" smtClean="0"/>
          </a:p>
          <a:p>
            <a:r>
              <a:rPr lang="en-US" dirty="0" smtClean="0"/>
              <a:t> </a:t>
            </a:r>
            <a:r>
              <a:rPr lang="en-US" dirty="0"/>
              <a:t>For example, removal of </a:t>
            </a:r>
            <a:r>
              <a:rPr lang="en-US" dirty="0" smtClean="0"/>
              <a:t>part of </a:t>
            </a:r>
            <a:r>
              <a:rPr lang="en-US" dirty="0"/>
              <a:t>the liver leads to hyperplasia of the remaining liver </a:t>
            </a:r>
            <a:r>
              <a:rPr lang="en-US" dirty="0" smtClean="0"/>
              <a:t>cells (</a:t>
            </a:r>
            <a:r>
              <a:rPr lang="en-US" dirty="0" err="1" smtClean="0"/>
              <a:t>hepatocytes</a:t>
            </a:r>
            <a:r>
              <a:rPr lang="en-US" dirty="0"/>
              <a:t>) to compensate for the loss. Even with </a:t>
            </a:r>
            <a:r>
              <a:rPr lang="en-US" dirty="0" smtClean="0"/>
              <a:t>removal of </a:t>
            </a:r>
            <a:r>
              <a:rPr lang="en-US" dirty="0"/>
              <a:t>70% of the liver, regeneration is complete in </a:t>
            </a:r>
            <a:r>
              <a:rPr lang="en-US" dirty="0" smtClean="0"/>
              <a:t>about 2 </a:t>
            </a:r>
            <a:r>
              <a:rPr lang="en-US" dirty="0"/>
              <a:t>weeks</a:t>
            </a:r>
            <a:r>
              <a:rPr lang="en-US" dirty="0" smtClean="0"/>
              <a:t>.</a:t>
            </a:r>
            <a:endParaRPr lang="en-US"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Cellular injury</a:t>
            </a:r>
            <a:endParaRPr lang="en-US" dirty="0"/>
          </a:p>
        </p:txBody>
      </p:sp>
      <p:sp>
        <p:nvSpPr>
          <p:cNvPr id="3" name="Content Placeholder 2"/>
          <p:cNvSpPr>
            <a:spLocks noGrp="1"/>
          </p:cNvSpPr>
          <p:nvPr>
            <p:ph idx="1"/>
          </p:nvPr>
        </p:nvSpPr>
        <p:spPr>
          <a:xfrm>
            <a:off x="0" y="1524000"/>
            <a:ext cx="9144000" cy="5334000"/>
          </a:xfrm>
        </p:spPr>
        <p:txBody>
          <a:bodyPr>
            <a:normAutofit/>
          </a:bodyPr>
          <a:lstStyle/>
          <a:p>
            <a:pPr>
              <a:buFont typeface="Wingdings" panose="05000000000000000000" pitchFamily="2" charset="2"/>
              <a:buChar char="q"/>
            </a:pPr>
            <a:r>
              <a:rPr lang="en-US" dirty="0"/>
              <a:t>Injurious stimuli </a:t>
            </a:r>
            <a:r>
              <a:rPr lang="en-US" dirty="0" smtClean="0"/>
              <a:t>include:</a:t>
            </a:r>
            <a:endParaRPr lang="en-US" dirty="0" smtClean="0"/>
          </a:p>
          <a:p>
            <a:r>
              <a:rPr lang="en-US" dirty="0" smtClean="0"/>
              <a:t> </a:t>
            </a:r>
            <a:r>
              <a:rPr lang="en-US" dirty="0"/>
              <a:t>chemical </a:t>
            </a:r>
            <a:r>
              <a:rPr lang="en-US" dirty="0" smtClean="0"/>
              <a:t>agents,</a:t>
            </a:r>
            <a:endParaRPr lang="en-US" dirty="0" smtClean="0"/>
          </a:p>
          <a:p>
            <a:r>
              <a:rPr lang="en-US" dirty="0" smtClean="0"/>
              <a:t> lack </a:t>
            </a:r>
            <a:r>
              <a:rPr lang="en-US" dirty="0"/>
              <a:t>of sufficient oxygen (hypoxia</a:t>
            </a:r>
            <a:r>
              <a:rPr lang="en-US" dirty="0" smtClean="0"/>
              <a:t>),</a:t>
            </a:r>
            <a:endParaRPr lang="en-US" dirty="0" smtClean="0"/>
          </a:p>
          <a:p>
            <a:r>
              <a:rPr lang="en-US" dirty="0" smtClean="0"/>
              <a:t> </a:t>
            </a:r>
            <a:r>
              <a:rPr lang="en-US" dirty="0"/>
              <a:t>free radicals</a:t>
            </a:r>
            <a:r>
              <a:rPr lang="en-US" dirty="0" smtClean="0"/>
              <a:t>,</a:t>
            </a:r>
            <a:endParaRPr lang="en-US" dirty="0" smtClean="0"/>
          </a:p>
          <a:p>
            <a:r>
              <a:rPr lang="en-US" dirty="0" smtClean="0"/>
              <a:t> </a:t>
            </a:r>
            <a:r>
              <a:rPr lang="en-US" dirty="0"/>
              <a:t>infectious </a:t>
            </a:r>
            <a:r>
              <a:rPr lang="en-US" dirty="0" smtClean="0"/>
              <a:t>agents, </a:t>
            </a:r>
            <a:endParaRPr lang="en-US" dirty="0" smtClean="0"/>
          </a:p>
          <a:p>
            <a:r>
              <a:rPr lang="en-US" dirty="0" smtClean="0"/>
              <a:t>physical </a:t>
            </a:r>
            <a:r>
              <a:rPr lang="en-US" dirty="0"/>
              <a:t>and mechanical factors</a:t>
            </a:r>
            <a:r>
              <a:rPr lang="en-US" dirty="0" smtClean="0"/>
              <a:t>,</a:t>
            </a:r>
            <a:endParaRPr lang="en-US" dirty="0" smtClean="0"/>
          </a:p>
          <a:p>
            <a:r>
              <a:rPr lang="en-US" dirty="0" smtClean="0"/>
              <a:t> </a:t>
            </a:r>
            <a:r>
              <a:rPr lang="en-US" dirty="0"/>
              <a:t>immunologic reactions</a:t>
            </a:r>
            <a:r>
              <a:rPr lang="en-US" dirty="0" smtClean="0"/>
              <a:t>,</a:t>
            </a:r>
            <a:endParaRPr lang="en-US" dirty="0" smtClean="0"/>
          </a:p>
          <a:p>
            <a:r>
              <a:rPr lang="en-US" dirty="0" smtClean="0"/>
              <a:t> genetic factors</a:t>
            </a:r>
            <a:r>
              <a:rPr lang="en-US" dirty="0"/>
              <a:t>, </a:t>
            </a:r>
            <a:endParaRPr lang="en-US" dirty="0" smtClean="0"/>
          </a:p>
          <a:p>
            <a:r>
              <a:rPr lang="en-US" dirty="0" smtClean="0"/>
              <a:t>and </a:t>
            </a:r>
            <a:r>
              <a:rPr lang="en-US" dirty="0"/>
              <a:t>nutritional imbalances</a:t>
            </a:r>
            <a:r>
              <a:rPr lang="en-US" dirty="0" smtClean="0"/>
              <a:t>.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r>
              <a:rPr lang="en-US" dirty="0" smtClean="0"/>
              <a:t>Cont’d</a:t>
            </a:r>
            <a:endParaRPr lang="en-US" dirty="0"/>
          </a:p>
        </p:txBody>
      </p:sp>
      <p:sp>
        <p:nvSpPr>
          <p:cNvPr id="3" name="Content Placeholder 2"/>
          <p:cNvSpPr>
            <a:spLocks noGrp="1"/>
          </p:cNvSpPr>
          <p:nvPr>
            <p:ph idx="1"/>
          </p:nvPr>
        </p:nvSpPr>
        <p:spPr>
          <a:xfrm>
            <a:off x="0" y="990600"/>
            <a:ext cx="9144000" cy="5867400"/>
          </a:xfrm>
        </p:spPr>
        <p:txBody>
          <a:bodyPr>
            <a:normAutofit/>
          </a:bodyPr>
          <a:lstStyle/>
          <a:p>
            <a:pPr>
              <a:buFont typeface="Wingdings" panose="05000000000000000000" pitchFamily="2" charset="2"/>
              <a:buChar char="q"/>
            </a:pPr>
            <a:r>
              <a:rPr lang="en-US" b="1" dirty="0"/>
              <a:t>Hormonal hyperplasia </a:t>
            </a:r>
            <a:r>
              <a:rPr lang="en-US" dirty="0"/>
              <a:t>occurs </a:t>
            </a:r>
            <a:r>
              <a:rPr lang="en-US" dirty="0" smtClean="0"/>
              <a:t>primarily </a:t>
            </a:r>
            <a:r>
              <a:rPr lang="en-US" dirty="0"/>
              <a:t>in </a:t>
            </a:r>
            <a:r>
              <a:rPr lang="en-US" dirty="0" smtClean="0"/>
              <a:t>estrogen-dependent organs</a:t>
            </a:r>
            <a:r>
              <a:rPr lang="en-US" dirty="0"/>
              <a:t>, such as the uterus and breast</a:t>
            </a:r>
            <a:r>
              <a:rPr lang="en-US" dirty="0" smtClean="0"/>
              <a:t>.</a:t>
            </a:r>
            <a:endParaRPr lang="en-US" dirty="0" smtClean="0"/>
          </a:p>
          <a:p>
            <a:r>
              <a:rPr lang="en-US" dirty="0" smtClean="0"/>
              <a:t> </a:t>
            </a:r>
            <a:r>
              <a:rPr lang="en-US" dirty="0"/>
              <a:t>After ovulation, for </a:t>
            </a:r>
            <a:r>
              <a:rPr lang="en-US" dirty="0" smtClean="0"/>
              <a:t>example, estrogen </a:t>
            </a:r>
            <a:r>
              <a:rPr lang="en-US" dirty="0"/>
              <a:t>stimulates the endometrium to grow and </a:t>
            </a:r>
            <a:r>
              <a:rPr lang="en-US" dirty="0" smtClean="0"/>
              <a:t>thicken for </a:t>
            </a:r>
            <a:r>
              <a:rPr lang="en-US" dirty="0"/>
              <a:t>reception of the fertilized ovum. </a:t>
            </a:r>
            <a:endParaRPr lang="en-US" dirty="0" smtClean="0"/>
          </a:p>
          <a:p>
            <a:r>
              <a:rPr lang="en-US" dirty="0" smtClean="0"/>
              <a:t>If </a:t>
            </a:r>
            <a:r>
              <a:rPr lang="en-US" dirty="0"/>
              <a:t>pregnancy </a:t>
            </a:r>
            <a:r>
              <a:rPr lang="en-US" dirty="0" smtClean="0"/>
              <a:t>occurs, hormonal hyperplasia</a:t>
            </a:r>
            <a:r>
              <a:rPr lang="en-US" dirty="0"/>
              <a:t>, as well as hypertrophy, enables the uterus </a:t>
            </a:r>
            <a:r>
              <a:rPr lang="en-US" dirty="0" smtClean="0"/>
              <a:t>to enlarge</a:t>
            </a:r>
            <a:r>
              <a:rPr lang="en-US" dirty="0"/>
              <a:t>.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Cont’d</a:t>
            </a:r>
            <a:endParaRPr lang="en-US" dirty="0"/>
          </a:p>
        </p:txBody>
      </p:sp>
      <p:sp>
        <p:nvSpPr>
          <p:cNvPr id="3" name="Content Placeholder 2"/>
          <p:cNvSpPr>
            <a:spLocks noGrp="1"/>
          </p:cNvSpPr>
          <p:nvPr>
            <p:ph idx="1"/>
          </p:nvPr>
        </p:nvSpPr>
        <p:spPr>
          <a:xfrm>
            <a:off x="0" y="1371600"/>
            <a:ext cx="9144000" cy="5486400"/>
          </a:xfrm>
        </p:spPr>
        <p:txBody>
          <a:bodyPr>
            <a:normAutofit fontScale="92500"/>
          </a:bodyPr>
          <a:lstStyle/>
          <a:p>
            <a:pPr>
              <a:buFont typeface="Wingdings" panose="05000000000000000000" pitchFamily="2" charset="2"/>
              <a:buChar char="q"/>
            </a:pPr>
            <a:r>
              <a:rPr lang="en-US" b="1" dirty="0"/>
              <a:t>Pathologic hyperplasia </a:t>
            </a:r>
            <a:r>
              <a:rPr lang="en-US" dirty="0"/>
              <a:t>is the abnormal proliferation </a:t>
            </a:r>
            <a:r>
              <a:rPr lang="en-US" dirty="0" smtClean="0"/>
              <a:t>of normal cells</a:t>
            </a:r>
            <a:endParaRPr lang="en-US" dirty="0" smtClean="0"/>
          </a:p>
          <a:p>
            <a:r>
              <a:rPr lang="en-US" dirty="0" smtClean="0"/>
              <a:t>Occur  </a:t>
            </a:r>
            <a:r>
              <a:rPr lang="en-US" dirty="0"/>
              <a:t>as a response to excessive </a:t>
            </a:r>
            <a:r>
              <a:rPr lang="en-US" dirty="0" smtClean="0"/>
              <a:t>hormonal stimulation </a:t>
            </a:r>
            <a:r>
              <a:rPr lang="en-US" dirty="0"/>
              <a:t>or the effects of growth factors on target </a:t>
            </a:r>
            <a:r>
              <a:rPr lang="en-US" dirty="0" smtClean="0"/>
              <a:t>cells.</a:t>
            </a:r>
            <a:endParaRPr lang="en-US" dirty="0"/>
          </a:p>
          <a:p>
            <a:r>
              <a:rPr lang="en-US" dirty="0" smtClean="0"/>
              <a:t>The </a:t>
            </a:r>
            <a:r>
              <a:rPr lang="en-US" dirty="0"/>
              <a:t>most </a:t>
            </a:r>
            <a:r>
              <a:rPr lang="en-US" dirty="0" smtClean="0"/>
              <a:t>common example </a:t>
            </a:r>
            <a:r>
              <a:rPr lang="en-US" b="1" dirty="0"/>
              <a:t>is pathologic hyperplasia of the endometrium</a:t>
            </a:r>
            <a:r>
              <a:rPr lang="en-US" dirty="0"/>
              <a:t>, </a:t>
            </a:r>
            <a:r>
              <a:rPr lang="en-US" dirty="0" smtClean="0"/>
              <a:t>which is </a:t>
            </a:r>
            <a:r>
              <a:rPr lang="en-US" dirty="0"/>
              <a:t>caused by an imbalance between estrogen and </a:t>
            </a:r>
            <a:r>
              <a:rPr lang="en-US" dirty="0" smtClean="0"/>
              <a:t>progesterone secretion </a:t>
            </a:r>
            <a:r>
              <a:rPr lang="en-US" dirty="0"/>
              <a:t>with </a:t>
            </a:r>
            <a:r>
              <a:rPr lang="en-US" dirty="0" err="1"/>
              <a:t>oversecretion</a:t>
            </a:r>
            <a:r>
              <a:rPr lang="en-US" dirty="0"/>
              <a:t> of estrogen  </a:t>
            </a:r>
            <a:r>
              <a:rPr lang="en-US" dirty="0" smtClean="0"/>
              <a:t>which </a:t>
            </a:r>
            <a:r>
              <a:rPr lang="en-US" dirty="0"/>
              <a:t>causes </a:t>
            </a:r>
            <a:r>
              <a:rPr lang="en-US" dirty="0" smtClean="0"/>
              <a:t>excessive menstrual bleeding.</a:t>
            </a:r>
            <a:endParaRPr lang="en-US" dirty="0" smtClean="0"/>
          </a:p>
          <a:p>
            <a:r>
              <a:rPr lang="en-US" dirty="0" smtClean="0"/>
              <a:t>If </a:t>
            </a:r>
            <a:r>
              <a:rPr lang="en-US" dirty="0"/>
              <a:t>these controls fail, </a:t>
            </a:r>
            <a:r>
              <a:rPr lang="en-US" dirty="0" err="1"/>
              <a:t>hyperplastic</a:t>
            </a:r>
            <a:r>
              <a:rPr lang="en-US" dirty="0"/>
              <a:t> </a:t>
            </a:r>
            <a:r>
              <a:rPr lang="en-US" dirty="0" smtClean="0"/>
              <a:t>endometrial cells </a:t>
            </a:r>
            <a:r>
              <a:rPr lang="en-US" dirty="0"/>
              <a:t>can undergo malignant transformation.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CONT’D</a:t>
            </a:r>
            <a:endParaRPr lang="en-US" dirty="0"/>
          </a:p>
        </p:txBody>
      </p:sp>
      <p:sp>
        <p:nvSpPr>
          <p:cNvPr id="3" name="Content Placeholder 2"/>
          <p:cNvSpPr>
            <a:spLocks noGrp="1"/>
          </p:cNvSpPr>
          <p:nvPr>
            <p:ph idx="1"/>
          </p:nvPr>
        </p:nvSpPr>
        <p:spPr>
          <a:xfrm>
            <a:off x="0" y="990600"/>
            <a:ext cx="9144000" cy="5867400"/>
          </a:xfrm>
        </p:spPr>
        <p:txBody>
          <a:bodyPr>
            <a:normAutofit fontScale="92500" lnSpcReduction="20000"/>
          </a:bodyPr>
          <a:lstStyle/>
          <a:p>
            <a:pPr marL="0" indent="0">
              <a:buNone/>
            </a:pPr>
            <a:r>
              <a:rPr lang="en-US" b="1" dirty="0" smtClean="0"/>
              <a:t>Dysplasia:</a:t>
            </a:r>
            <a:endParaRPr lang="en-US" b="1" dirty="0" smtClean="0"/>
          </a:p>
          <a:p>
            <a:pPr marL="0" indent="0"/>
            <a:r>
              <a:rPr lang="en-US" dirty="0" smtClean="0"/>
              <a:t>Abnormal  changes in the size, shape, and organization of mature cells (not a true adaptive process) </a:t>
            </a:r>
            <a:r>
              <a:rPr lang="en-GB" dirty="0" smtClean="0"/>
              <a:t>also called atypical hyperplasia.</a:t>
            </a:r>
            <a:endParaRPr lang="en-GB" dirty="0" smtClean="0"/>
          </a:p>
          <a:p>
            <a:pPr marL="0" indent="0"/>
            <a:r>
              <a:rPr lang="en-US" dirty="0" smtClean="0"/>
              <a:t>Frequently concern epithelial </a:t>
            </a:r>
            <a:r>
              <a:rPr lang="en-US" dirty="0"/>
              <a:t>tissue of the cervix and respiratory tract, </a:t>
            </a:r>
            <a:r>
              <a:rPr lang="en-US" dirty="0" smtClean="0"/>
              <a:t>where they </a:t>
            </a:r>
            <a:r>
              <a:rPr lang="en-US" dirty="0"/>
              <a:t>are strongly associated with common </a:t>
            </a:r>
            <a:r>
              <a:rPr lang="en-US" dirty="0" err="1"/>
              <a:t>neoplastic</a:t>
            </a:r>
            <a:r>
              <a:rPr lang="en-US" dirty="0"/>
              <a:t> growths </a:t>
            </a:r>
            <a:r>
              <a:rPr lang="en-US" dirty="0" smtClean="0"/>
              <a:t>and often </a:t>
            </a:r>
            <a:r>
              <a:rPr lang="en-US" dirty="0"/>
              <a:t>are found </a:t>
            </a:r>
            <a:r>
              <a:rPr lang="en-US" dirty="0" smtClean="0"/>
              <a:t>closer  </a:t>
            </a:r>
            <a:r>
              <a:rPr lang="en-US" dirty="0"/>
              <a:t>to cancerous </a:t>
            </a:r>
            <a:r>
              <a:rPr lang="en-US" dirty="0" smtClean="0"/>
              <a:t>cells.</a:t>
            </a:r>
            <a:endParaRPr lang="en-US" dirty="0" smtClean="0"/>
          </a:p>
          <a:p>
            <a:pPr marL="0" indent="0"/>
            <a:r>
              <a:rPr lang="en-US" dirty="0" smtClean="0"/>
              <a:t>The  term  dysplasia </a:t>
            </a:r>
            <a:r>
              <a:rPr lang="en-US" dirty="0"/>
              <a:t>does not indicate cancer and may not progress to </a:t>
            </a:r>
            <a:r>
              <a:rPr lang="en-US" dirty="0" smtClean="0"/>
              <a:t>cancer.</a:t>
            </a:r>
            <a:endParaRPr lang="en-US" dirty="0" smtClean="0"/>
          </a:p>
          <a:p>
            <a:pPr marL="0" indent="0"/>
            <a:r>
              <a:rPr lang="en-US" dirty="0" smtClean="0"/>
              <a:t>Data indicate that atypical hyperplasia is </a:t>
            </a:r>
            <a:r>
              <a:rPr lang="en-US" dirty="0"/>
              <a:t>a strong predictor of breast cancer </a:t>
            </a:r>
            <a:r>
              <a:rPr lang="en-US" dirty="0" smtClean="0"/>
              <a:t>development.</a:t>
            </a:r>
            <a:endParaRPr lang="en-US" dirty="0" smtClean="0"/>
          </a:p>
          <a:p>
            <a:r>
              <a:rPr lang="en-US" dirty="0" smtClean="0"/>
              <a:t>If </a:t>
            </a:r>
            <a:r>
              <a:rPr lang="en-US" dirty="0"/>
              <a:t>the inciting stimulus is removed, dysplastic </a:t>
            </a:r>
            <a:r>
              <a:rPr lang="en-US" dirty="0" smtClean="0"/>
              <a:t>changes often </a:t>
            </a:r>
            <a:r>
              <a:rPr lang="en-US" dirty="0"/>
              <a:t>are reversible.</a:t>
            </a:r>
            <a:endParaRPr lang="en-GB" dirty="0" smtClean="0"/>
          </a:p>
          <a:p>
            <a:pPr marL="0" indent="0">
              <a:buNone/>
            </a:pPr>
            <a:endParaRPr lang="en-US" dirty="0" smtClean="0"/>
          </a:p>
          <a:p>
            <a:pPr marL="0" indent="0">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CONT’D</a:t>
            </a:r>
            <a:endParaRPr lang="en-US" dirty="0"/>
          </a:p>
        </p:txBody>
      </p:sp>
      <p:sp>
        <p:nvSpPr>
          <p:cNvPr id="3" name="Content Placeholder 2"/>
          <p:cNvSpPr>
            <a:spLocks noGrp="1"/>
          </p:cNvSpPr>
          <p:nvPr>
            <p:ph idx="1"/>
          </p:nvPr>
        </p:nvSpPr>
        <p:spPr>
          <a:xfrm>
            <a:off x="0" y="990600"/>
            <a:ext cx="9144000" cy="5867400"/>
          </a:xfrm>
        </p:spPr>
        <p:txBody>
          <a:bodyPr>
            <a:normAutofit lnSpcReduction="10000"/>
          </a:bodyPr>
          <a:lstStyle/>
          <a:p>
            <a:pPr marL="0" indent="0">
              <a:buNone/>
            </a:pPr>
            <a:r>
              <a:rPr lang="en-US" b="1" dirty="0" smtClean="0"/>
              <a:t>Metaplasia</a:t>
            </a:r>
            <a:r>
              <a:rPr lang="en-US" b="1" dirty="0"/>
              <a:t>:</a:t>
            </a:r>
            <a:endParaRPr lang="en-US" b="1" dirty="0" smtClean="0"/>
          </a:p>
          <a:p>
            <a:pPr marL="0" indent="0"/>
            <a:r>
              <a:rPr lang="en-US" dirty="0" smtClean="0"/>
              <a:t>Reversible  replacement of one mature cell by another, sometimes less differentiated, cell type.</a:t>
            </a:r>
            <a:endParaRPr lang="en-US" dirty="0" smtClean="0"/>
          </a:p>
          <a:p>
            <a:pPr marL="0" indent="0"/>
            <a:r>
              <a:rPr lang="en-US" dirty="0" smtClean="0"/>
              <a:t>The best example </a:t>
            </a:r>
            <a:r>
              <a:rPr lang="en-US" dirty="0"/>
              <a:t>of </a:t>
            </a:r>
            <a:r>
              <a:rPr lang="en-US" dirty="0" err="1"/>
              <a:t>metaplasia</a:t>
            </a:r>
            <a:r>
              <a:rPr lang="en-US" dirty="0"/>
              <a:t> </a:t>
            </a:r>
            <a:r>
              <a:rPr lang="en-US" dirty="0" smtClean="0"/>
              <a:t>is replacement </a:t>
            </a:r>
            <a:r>
              <a:rPr lang="en-US" dirty="0"/>
              <a:t>of normal columnar </a:t>
            </a:r>
            <a:r>
              <a:rPr lang="en-US" dirty="0" smtClean="0"/>
              <a:t>ciliated epithelial </a:t>
            </a:r>
            <a:r>
              <a:rPr lang="en-US" dirty="0"/>
              <a:t>cells of the bronchial (airway) lining by </a:t>
            </a:r>
            <a:r>
              <a:rPr lang="en-US" dirty="0" smtClean="0"/>
              <a:t>stratified </a:t>
            </a:r>
            <a:r>
              <a:rPr lang="en-US" dirty="0" err="1" smtClean="0"/>
              <a:t>squamous</a:t>
            </a:r>
            <a:r>
              <a:rPr lang="en-US" dirty="0" smtClean="0"/>
              <a:t> </a:t>
            </a:r>
            <a:r>
              <a:rPr lang="en-US" dirty="0"/>
              <a:t>epithelial </a:t>
            </a:r>
            <a:r>
              <a:rPr lang="en-US" dirty="0" smtClean="0"/>
              <a:t>cells</a:t>
            </a:r>
            <a:endParaRPr lang="en-US" dirty="0" smtClean="0"/>
          </a:p>
          <a:p>
            <a:pPr marL="0" indent="0"/>
            <a:r>
              <a:rPr lang="en-US" dirty="0" smtClean="0"/>
              <a:t>The </a:t>
            </a:r>
            <a:r>
              <a:rPr lang="en-US" dirty="0"/>
              <a:t>newly </a:t>
            </a:r>
            <a:r>
              <a:rPr lang="en-US" dirty="0" smtClean="0"/>
              <a:t>formed </a:t>
            </a:r>
            <a:r>
              <a:rPr lang="en-US" dirty="0" err="1" smtClean="0"/>
              <a:t>squamous</a:t>
            </a:r>
            <a:r>
              <a:rPr lang="en-US" dirty="0" smtClean="0"/>
              <a:t> </a:t>
            </a:r>
            <a:r>
              <a:rPr lang="en-US" dirty="0"/>
              <a:t>epithelial cells do not secrete mucus or have </a:t>
            </a:r>
            <a:r>
              <a:rPr lang="en-US" dirty="0" smtClean="0"/>
              <a:t>cilia, causing </a:t>
            </a:r>
            <a:r>
              <a:rPr lang="en-US" dirty="0"/>
              <a:t>loss of a vital protective </a:t>
            </a:r>
            <a:r>
              <a:rPr lang="en-US" dirty="0" smtClean="0"/>
              <a:t>mechanism.</a:t>
            </a:r>
            <a:endParaRPr lang="en-US" dirty="0" smtClean="0"/>
          </a:p>
          <a:p>
            <a:pPr marL="0" indent="0"/>
            <a:r>
              <a:rPr lang="en-US" dirty="0" smtClean="0"/>
              <a:t>With prolonged exposure </a:t>
            </a:r>
            <a:r>
              <a:rPr lang="en-US" dirty="0"/>
              <a:t>to the inducing stimulus, however, cancerous </a:t>
            </a:r>
            <a:r>
              <a:rPr lang="en-US" dirty="0" smtClean="0"/>
              <a:t>transformation can </a:t>
            </a:r>
            <a:r>
              <a:rPr lang="en-US" dirty="0"/>
              <a:t>occur.</a:t>
            </a:r>
            <a:endParaRPr lang="en-US" dirty="0" smtClean="0"/>
          </a:p>
          <a:p>
            <a:pPr marL="0" indent="0"/>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Diagram of Cellular Adaptation</a:t>
            </a:r>
            <a:endParaRPr lang="en-US" dirty="0"/>
          </a:p>
        </p:txBody>
      </p:sp>
      <p:pic>
        <p:nvPicPr>
          <p:cNvPr id="4" name="Content Placeholder 3"/>
          <p:cNvPicPr>
            <a:picLocks noGrp="1" noChangeAspect="1"/>
          </p:cNvPicPr>
          <p:nvPr>
            <p:ph idx="1"/>
          </p:nvPr>
        </p:nvPicPr>
        <p:blipFill>
          <a:blip r:embed="rId1"/>
          <a:stretch>
            <a:fillRect/>
          </a:stretch>
        </p:blipFill>
        <p:spPr>
          <a:xfrm>
            <a:off x="0" y="1066800"/>
            <a:ext cx="9144000" cy="4815684"/>
          </a:xfrm>
          <a:prstGeom prst="rect">
            <a:avLst/>
          </a:prstGeom>
        </p:spPr>
      </p:pic>
      <p:sp>
        <p:nvSpPr>
          <p:cNvPr id="5" name="Rectangle 4"/>
          <p:cNvSpPr/>
          <p:nvPr/>
        </p:nvSpPr>
        <p:spPr>
          <a:xfrm>
            <a:off x="4371975" y="5882484"/>
            <a:ext cx="4114800" cy="738664"/>
          </a:xfrm>
          <a:prstGeom prst="rect">
            <a:avLst/>
          </a:prstGeom>
        </p:spPr>
        <p:txBody>
          <a:bodyPr wrap="square">
            <a:spAutoFit/>
          </a:bodyPr>
          <a:lstStyle/>
          <a:p>
            <a:r>
              <a:rPr lang="en-US" sz="1400" dirty="0"/>
              <a:t>From </a:t>
            </a:r>
            <a:r>
              <a:rPr lang="en-US" sz="1400" dirty="0" err="1"/>
              <a:t>McCance</a:t>
            </a:r>
            <a:r>
              <a:rPr lang="en-US" sz="1400" dirty="0"/>
              <a:t>, K., &amp; </a:t>
            </a:r>
            <a:r>
              <a:rPr lang="en-US" sz="1400" dirty="0" err="1"/>
              <a:t>Huether</a:t>
            </a:r>
            <a:r>
              <a:rPr lang="en-US" sz="1400" dirty="0"/>
              <a:t>,</a:t>
            </a:r>
            <a:r>
              <a:rPr lang="en-US" sz="1400" i="1" dirty="0"/>
              <a:t> S. Pathophysiology The Biologic Basis of Disease in Adults and Children, </a:t>
            </a:r>
            <a:r>
              <a:rPr lang="en-US" sz="1400" dirty="0" err="1"/>
              <a:t>ed</a:t>
            </a:r>
            <a:r>
              <a:rPr lang="en-US" sz="1400" dirty="0"/>
              <a:t> </a:t>
            </a:r>
            <a:r>
              <a:rPr lang="en-US" sz="1400" dirty="0" smtClean="0"/>
              <a:t>7, </a:t>
            </a:r>
            <a:r>
              <a:rPr lang="en-US" sz="1400" dirty="0"/>
              <a:t>St. Louis, 2014, Elsevier Mosby.</a:t>
            </a:r>
            <a:endParaRPr lang="en-US" sz="1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Cellular Death-Necrosis</a:t>
            </a:r>
            <a:endParaRPr lang="en-US" dirty="0"/>
          </a:p>
        </p:txBody>
      </p:sp>
      <p:sp>
        <p:nvSpPr>
          <p:cNvPr id="3" name="Content Placeholder 2"/>
          <p:cNvSpPr>
            <a:spLocks noGrp="1"/>
          </p:cNvSpPr>
          <p:nvPr>
            <p:ph idx="1"/>
          </p:nvPr>
        </p:nvSpPr>
        <p:spPr>
          <a:xfrm>
            <a:off x="0" y="990600"/>
            <a:ext cx="9144000" cy="5515075"/>
          </a:xfrm>
        </p:spPr>
        <p:txBody>
          <a:bodyPr>
            <a:normAutofit/>
          </a:bodyPr>
          <a:lstStyle/>
          <a:p>
            <a:pPr marL="0" indent="0">
              <a:buNone/>
            </a:pPr>
            <a:r>
              <a:rPr lang="en-US" b="1" dirty="0" err="1" smtClean="0"/>
              <a:t>Necrosis</a:t>
            </a:r>
            <a:r>
              <a:rPr lang="en-US" dirty="0" err="1"/>
              <a:t>:</a:t>
            </a:r>
            <a:r>
              <a:rPr lang="en-US" dirty="0" err="1" smtClean="0"/>
              <a:t>cellular</a:t>
            </a:r>
            <a:r>
              <a:rPr lang="en-US" dirty="0" smtClean="0"/>
              <a:t> dissolution characterized by:</a:t>
            </a:r>
            <a:endParaRPr lang="en-US" dirty="0" smtClean="0"/>
          </a:p>
          <a:p>
            <a:pPr lvl="1"/>
            <a:r>
              <a:rPr lang="en-US" dirty="0" smtClean="0"/>
              <a:t>Rapid loss of plasma membrane structure</a:t>
            </a:r>
            <a:endParaRPr lang="en-US" dirty="0" smtClean="0"/>
          </a:p>
          <a:p>
            <a:pPr lvl="1"/>
            <a:r>
              <a:rPr lang="en-US" dirty="0" smtClean="0"/>
              <a:t>Organelle swelling</a:t>
            </a:r>
            <a:endParaRPr lang="en-US" dirty="0" smtClean="0"/>
          </a:p>
          <a:p>
            <a:pPr lvl="1"/>
            <a:r>
              <a:rPr lang="en-US" dirty="0" smtClean="0"/>
              <a:t>Mitochondrial dysfunction</a:t>
            </a:r>
            <a:endParaRPr lang="en-US" dirty="0" smtClean="0"/>
          </a:p>
          <a:p>
            <a:pPr lvl="1"/>
            <a:r>
              <a:rPr lang="en-US" dirty="0" smtClean="0"/>
              <a:t>Lack of typical features of apoptosis</a:t>
            </a:r>
            <a:endParaRPr lang="en-US" dirty="0" smtClean="0"/>
          </a:p>
          <a:p>
            <a:r>
              <a:rPr lang="en-US" dirty="0" smtClean="0"/>
              <a:t>Can be caused by ischemia, toxin exposure, infection, or trauma</a:t>
            </a:r>
            <a:endParaRPr lang="en-US" dirty="0" smtClean="0"/>
          </a:p>
          <a:p>
            <a:r>
              <a:rPr lang="en-US" dirty="0" smtClean="0"/>
              <a:t>Leads to cellular self-</a:t>
            </a:r>
            <a:r>
              <a:rPr lang="en-US" dirty="0" err="1" smtClean="0"/>
              <a:t>digestion,or</a:t>
            </a:r>
            <a:r>
              <a:rPr lang="en-US" dirty="0" smtClean="0"/>
              <a:t> autolysis</a:t>
            </a:r>
            <a:endParaRPr lang="en-US" dirty="0" smtClean="0"/>
          </a:p>
          <a:p>
            <a:pPr marL="0" indent="0">
              <a:buNone/>
            </a:pPr>
            <a:endParaRPr lang="en-US" dirty="0"/>
          </a:p>
        </p:txBody>
      </p:sp>
      <p:sp>
        <p:nvSpPr>
          <p:cNvPr id="4" name="TextBox 3"/>
          <p:cNvSpPr txBox="1"/>
          <p:nvPr/>
        </p:nvSpPr>
        <p:spPr>
          <a:xfrm>
            <a:off x="457200" y="6491326"/>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Types of Necrosis</a:t>
            </a:r>
            <a:endParaRPr lang="en-US" dirty="0"/>
          </a:p>
        </p:txBody>
      </p:sp>
      <p:sp>
        <p:nvSpPr>
          <p:cNvPr id="3" name="Content Placeholder 2"/>
          <p:cNvSpPr>
            <a:spLocks noGrp="1"/>
          </p:cNvSpPr>
          <p:nvPr>
            <p:ph idx="1"/>
          </p:nvPr>
        </p:nvSpPr>
        <p:spPr>
          <a:xfrm>
            <a:off x="0" y="914400"/>
            <a:ext cx="9144000" cy="5943600"/>
          </a:xfrm>
        </p:spPr>
        <p:txBody>
          <a:bodyPr>
            <a:normAutofit/>
          </a:bodyPr>
          <a:lstStyle/>
          <a:p>
            <a:r>
              <a:rPr lang="en-US" b="1" dirty="0" smtClean="0"/>
              <a:t>Coagulative necrosis </a:t>
            </a:r>
            <a:r>
              <a:rPr lang="en-US" dirty="0" smtClean="0"/>
              <a:t>(occurs primarily in kidneys, heart, and adrenal glands, mainly due to hypoxia)</a:t>
            </a:r>
            <a:endParaRPr lang="en-US" dirty="0" smtClean="0"/>
          </a:p>
          <a:p>
            <a:r>
              <a:rPr lang="en-US" b="1" dirty="0" smtClean="0"/>
              <a:t>Liquefactive necrosis-</a:t>
            </a:r>
            <a:r>
              <a:rPr lang="en-US" dirty="0" smtClean="0"/>
              <a:t>normally occurs in the brain due to ischemic injury</a:t>
            </a:r>
            <a:endParaRPr lang="en-US" dirty="0" smtClean="0"/>
          </a:p>
          <a:p>
            <a:r>
              <a:rPr lang="en-US" b="1" dirty="0" err="1" smtClean="0"/>
              <a:t>Caseous</a:t>
            </a:r>
            <a:r>
              <a:rPr lang="en-US" b="1" dirty="0" smtClean="0"/>
              <a:t> necrosis-</a:t>
            </a:r>
            <a:r>
              <a:rPr lang="en-US" dirty="0" smtClean="0"/>
              <a:t>commonly results from TB infection</a:t>
            </a:r>
            <a:endParaRPr lang="en-US" dirty="0" smtClean="0"/>
          </a:p>
          <a:p>
            <a:r>
              <a:rPr lang="en-US" b="1" dirty="0" smtClean="0"/>
              <a:t>Fat necrosis-</a:t>
            </a:r>
            <a:r>
              <a:rPr lang="en-US" dirty="0" smtClean="0"/>
              <a:t>occurs in abdominal structures</a:t>
            </a:r>
            <a:endParaRPr lang="en-US" dirty="0" smtClean="0"/>
          </a:p>
          <a:p>
            <a:r>
              <a:rPr lang="en-US" b="1" dirty="0" smtClean="0"/>
              <a:t>Gangrenous necrosis-</a:t>
            </a:r>
            <a:r>
              <a:rPr lang="en-US" dirty="0" smtClean="0"/>
              <a:t>may be wet, dry, or gas gangrene</a:t>
            </a:r>
            <a:endParaRPr lang="en-US" dirty="0" smtClean="0"/>
          </a:p>
          <a:p>
            <a:pPr marL="0" indent="0">
              <a:buNone/>
            </a:pPr>
            <a:endParaRPr lang="en-US" b="1" dirty="0"/>
          </a:p>
        </p:txBody>
      </p:sp>
      <p:sp>
        <p:nvSpPr>
          <p:cNvPr id="4" name="TextBox 3"/>
          <p:cNvSpPr txBox="1"/>
          <p:nvPr/>
        </p:nvSpPr>
        <p:spPr>
          <a:xfrm>
            <a:off x="457200" y="6505675"/>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Class activity </a:t>
            </a:r>
            <a:endParaRPr lang="en-US" dirty="0"/>
          </a:p>
        </p:txBody>
      </p:sp>
      <p:sp>
        <p:nvSpPr>
          <p:cNvPr id="3" name="Content Placeholder 2"/>
          <p:cNvSpPr>
            <a:spLocks noGrp="1"/>
          </p:cNvSpPr>
          <p:nvPr>
            <p:ph idx="1"/>
          </p:nvPr>
        </p:nvSpPr>
        <p:spPr/>
        <p:txBody>
          <a:bodyPr/>
          <a:lstStyle/>
          <a:p>
            <a:r>
              <a:rPr lang="en-GB" dirty="0" smtClean="0"/>
              <a:t>Cell death :</a:t>
            </a:r>
            <a:endParaRPr lang="en-GB" dirty="0" smtClean="0"/>
          </a:p>
          <a:p>
            <a:r>
              <a:rPr lang="en-GB" dirty="0" smtClean="0"/>
              <a:t>Differentiate cellular apoptosis and </a:t>
            </a:r>
            <a:r>
              <a:rPr lang="en-GB" dirty="0" err="1" smtClean="0"/>
              <a:t>autophagy</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lstStyle/>
          <a:p>
            <a:r>
              <a:rPr lang="en-US" dirty="0" smtClean="0"/>
              <a:t>Cellular Death-Apoptosis</a:t>
            </a:r>
            <a:endParaRPr lang="en-US" dirty="0"/>
          </a:p>
        </p:txBody>
      </p:sp>
      <p:sp>
        <p:nvSpPr>
          <p:cNvPr id="3" name="Content Placeholder 2"/>
          <p:cNvSpPr>
            <a:spLocks noGrp="1"/>
          </p:cNvSpPr>
          <p:nvPr>
            <p:ph idx="1"/>
          </p:nvPr>
        </p:nvSpPr>
        <p:spPr>
          <a:xfrm>
            <a:off x="0" y="1066800"/>
            <a:ext cx="9144000" cy="5791200"/>
          </a:xfrm>
        </p:spPr>
        <p:txBody>
          <a:bodyPr>
            <a:normAutofit/>
          </a:bodyPr>
          <a:lstStyle/>
          <a:p>
            <a:r>
              <a:rPr lang="en-US" dirty="0" smtClean="0"/>
              <a:t>An active process of cellular </a:t>
            </a:r>
            <a:r>
              <a:rPr lang="en-US" dirty="0" err="1" smtClean="0"/>
              <a:t>self-destruction:called</a:t>
            </a:r>
            <a:r>
              <a:rPr lang="en-US" dirty="0" smtClean="0"/>
              <a:t> programmed cell death.</a:t>
            </a:r>
            <a:endParaRPr lang="en-US" dirty="0" smtClean="0"/>
          </a:p>
          <a:p>
            <a:r>
              <a:rPr lang="en-US" dirty="0" smtClean="0"/>
              <a:t>Causes loss of cells in many pathologic states including:</a:t>
            </a:r>
            <a:endParaRPr lang="en-US" dirty="0" smtClean="0"/>
          </a:p>
          <a:p>
            <a:pPr lvl="1"/>
            <a:r>
              <a:rPr lang="en-US" dirty="0" smtClean="0"/>
              <a:t>Severe cell injury</a:t>
            </a:r>
            <a:endParaRPr lang="en-US" dirty="0" smtClean="0"/>
          </a:p>
          <a:p>
            <a:pPr lvl="1"/>
            <a:r>
              <a:rPr lang="en-US" dirty="0" smtClean="0"/>
              <a:t>Infections (especially viral)</a:t>
            </a:r>
            <a:endParaRPr lang="en-US" dirty="0" smtClean="0"/>
          </a:p>
          <a:p>
            <a:pPr lvl="1"/>
            <a:r>
              <a:rPr lang="en-US" dirty="0" smtClean="0"/>
              <a:t>Obstruction in tissue ducts</a:t>
            </a:r>
            <a:endParaRPr lang="en-US" dirty="0" smtClean="0"/>
          </a:p>
          <a:p>
            <a:r>
              <a:rPr lang="en-US" dirty="0" smtClean="0"/>
              <a:t>Excessive or insufficient apoptosis is known as </a:t>
            </a:r>
            <a:r>
              <a:rPr lang="en-US" b="1" dirty="0" smtClean="0"/>
              <a:t>dysregulated apoptosis</a:t>
            </a:r>
            <a:endParaRPr lang="en-US" b="1" dirty="0" smtClean="0"/>
          </a:p>
          <a:p>
            <a:pPr marL="0" indent="0">
              <a:buNone/>
            </a:pPr>
            <a:endParaRPr lang="en-US" b="1" dirty="0" smtClean="0"/>
          </a:p>
          <a:p>
            <a:pPr marL="0" indent="0">
              <a:buNone/>
            </a:pPr>
            <a:endParaRPr lang="en-US" b="1" dirty="0"/>
          </a:p>
        </p:txBody>
      </p:sp>
      <p:sp>
        <p:nvSpPr>
          <p:cNvPr id="4" name="TextBox 3"/>
          <p:cNvSpPr txBox="1"/>
          <p:nvPr/>
        </p:nvSpPr>
        <p:spPr>
          <a:xfrm>
            <a:off x="457200" y="6550224"/>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lstStyle/>
          <a:p>
            <a:r>
              <a:rPr lang="en-US" dirty="0" smtClean="0"/>
              <a:t>Apoptosis (</a:t>
            </a:r>
            <a:r>
              <a:rPr lang="en-US" dirty="0" err="1" smtClean="0"/>
              <a:t>con’t</a:t>
            </a:r>
            <a:r>
              <a:rPr lang="en-US" dirty="0" smtClean="0"/>
              <a:t>)</a:t>
            </a:r>
            <a:endParaRPr lang="en-US" dirty="0"/>
          </a:p>
        </p:txBody>
      </p:sp>
      <p:sp>
        <p:nvSpPr>
          <p:cNvPr id="3" name="Content Placeholder 2"/>
          <p:cNvSpPr>
            <a:spLocks noGrp="1"/>
          </p:cNvSpPr>
          <p:nvPr>
            <p:ph idx="1"/>
          </p:nvPr>
        </p:nvSpPr>
        <p:spPr>
          <a:xfrm>
            <a:off x="0" y="1066800"/>
            <a:ext cx="9144000" cy="5791200"/>
          </a:xfrm>
        </p:spPr>
        <p:txBody>
          <a:bodyPr>
            <a:normAutofit/>
          </a:bodyPr>
          <a:lstStyle/>
          <a:p>
            <a:pPr marL="0" indent="0">
              <a:buNone/>
            </a:pPr>
            <a:r>
              <a:rPr lang="en-US" b="1" dirty="0" smtClean="0"/>
              <a:t>Autophagy</a:t>
            </a:r>
            <a:endParaRPr lang="en-US" b="1" dirty="0" smtClean="0"/>
          </a:p>
          <a:p>
            <a:r>
              <a:rPr lang="en-US" dirty="0"/>
              <a:t>W</a:t>
            </a:r>
            <a:r>
              <a:rPr lang="en-US" dirty="0" smtClean="0"/>
              <a:t>hen cells are starved or nutrient deprived, the </a:t>
            </a:r>
            <a:r>
              <a:rPr lang="en-US" dirty="0" err="1" smtClean="0"/>
              <a:t>autophagic</a:t>
            </a:r>
            <a:r>
              <a:rPr lang="en-US" dirty="0" smtClean="0"/>
              <a:t> process institutes cannibalization and recycles the digested contents</a:t>
            </a:r>
            <a:endParaRPr lang="en-US" dirty="0" smtClean="0"/>
          </a:p>
          <a:p>
            <a:r>
              <a:rPr lang="en-US" dirty="0" smtClean="0"/>
              <a:t>Can maintain cellular metabolism under starvation conditions and remove damaged organelles and misfolded proteins under stress conditions, improving the survival of cells</a:t>
            </a:r>
            <a:endParaRPr lang="en-US" dirty="0" smtClean="0"/>
          </a:p>
          <a:p>
            <a:pPr marL="0" indent="0">
              <a:buNone/>
            </a:pPr>
            <a:endParaRPr lang="en-US" dirty="0" smtClean="0"/>
          </a:p>
          <a:p>
            <a:endParaRPr lang="en-US" b="1" dirty="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Cellular Injury-Types of Injury</a:t>
            </a:r>
            <a:endParaRPr lang="en-US" dirty="0"/>
          </a:p>
        </p:txBody>
      </p:sp>
      <p:sp>
        <p:nvSpPr>
          <p:cNvPr id="3" name="Content Placeholder 2"/>
          <p:cNvSpPr>
            <a:spLocks noGrp="1"/>
          </p:cNvSpPr>
          <p:nvPr>
            <p:ph idx="1"/>
          </p:nvPr>
        </p:nvSpPr>
        <p:spPr>
          <a:xfrm>
            <a:off x="457200" y="1219200"/>
            <a:ext cx="8229600" cy="5638800"/>
          </a:xfrm>
        </p:spPr>
        <p:txBody>
          <a:bodyPr>
            <a:normAutofit fontScale="85000" lnSpcReduction="20000"/>
          </a:bodyPr>
          <a:lstStyle/>
          <a:p>
            <a:r>
              <a:rPr lang="en-US" dirty="0" smtClean="0"/>
              <a:t>Chemical agents</a:t>
            </a:r>
            <a:endParaRPr lang="en-US" dirty="0" smtClean="0"/>
          </a:p>
          <a:p>
            <a:r>
              <a:rPr lang="en-US" dirty="0" smtClean="0"/>
              <a:t>Hypoxia</a:t>
            </a:r>
            <a:endParaRPr lang="en-US" dirty="0" smtClean="0"/>
          </a:p>
          <a:p>
            <a:r>
              <a:rPr lang="en-US" dirty="0" smtClean="0"/>
              <a:t>Free radicals</a:t>
            </a:r>
            <a:endParaRPr lang="en-US" dirty="0" smtClean="0"/>
          </a:p>
          <a:p>
            <a:r>
              <a:rPr lang="en-US" dirty="0" smtClean="0"/>
              <a:t>Infectious agents</a:t>
            </a:r>
            <a:endParaRPr lang="en-US" dirty="0" smtClean="0"/>
          </a:p>
          <a:p>
            <a:r>
              <a:rPr lang="en-US" dirty="0" smtClean="0"/>
              <a:t>Physical and mechanical factors</a:t>
            </a:r>
            <a:endParaRPr lang="en-US" dirty="0" smtClean="0"/>
          </a:p>
          <a:p>
            <a:r>
              <a:rPr lang="en-US" dirty="0" smtClean="0"/>
              <a:t>Immunologic reactions</a:t>
            </a:r>
            <a:endParaRPr lang="en-US" dirty="0" smtClean="0"/>
          </a:p>
          <a:p>
            <a:r>
              <a:rPr lang="en-US" dirty="0" smtClean="0"/>
              <a:t>Chemical</a:t>
            </a:r>
            <a:endParaRPr lang="en-US" dirty="0" smtClean="0"/>
          </a:p>
          <a:p>
            <a:r>
              <a:rPr lang="en-US" dirty="0" smtClean="0"/>
              <a:t>Hypoxic</a:t>
            </a:r>
            <a:endParaRPr lang="en-US" dirty="0" smtClean="0"/>
          </a:p>
          <a:p>
            <a:r>
              <a:rPr lang="en-US" dirty="0" smtClean="0"/>
              <a:t>Free radical</a:t>
            </a:r>
            <a:endParaRPr lang="en-US" dirty="0" smtClean="0"/>
          </a:p>
          <a:p>
            <a:r>
              <a:rPr lang="en-US" dirty="0" smtClean="0"/>
              <a:t>Unintentional or intentional</a:t>
            </a:r>
            <a:endParaRPr lang="en-US" dirty="0" smtClean="0"/>
          </a:p>
          <a:p>
            <a:r>
              <a:rPr lang="en-US" dirty="0" smtClean="0"/>
              <a:t>Immunologic or inflammatory</a:t>
            </a:r>
            <a:endParaRPr lang="en-US" dirty="0" smtClean="0"/>
          </a:p>
          <a:p>
            <a:r>
              <a:rPr lang="en-US" dirty="0" smtClean="0"/>
              <a:t>Genetic factors</a:t>
            </a:r>
            <a:endParaRPr lang="en-US" dirty="0" smtClean="0"/>
          </a:p>
          <a:p>
            <a:r>
              <a:rPr lang="en-US" dirty="0" smtClean="0"/>
              <a:t>Nutritional imbalances</a:t>
            </a:r>
            <a:endParaRPr lang="en-US" dirty="0" smtClean="0"/>
          </a:p>
          <a:p>
            <a:endParaRPr lang="en-US" dirty="0" smtClean="0"/>
          </a:p>
          <a:p>
            <a:pPr marL="0" indent="0">
              <a:buNone/>
            </a:pPr>
            <a:endParaRPr lang="en-US" dirty="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dirty="0" smtClean="0"/>
              <a:t>Aging and Altered Cellular &amp; Tissue Biology</a:t>
            </a:r>
            <a:endParaRPr lang="en-US" dirty="0"/>
          </a:p>
        </p:txBody>
      </p:sp>
      <p:sp>
        <p:nvSpPr>
          <p:cNvPr id="3" name="Content Placeholder 2"/>
          <p:cNvSpPr>
            <a:spLocks noGrp="1"/>
          </p:cNvSpPr>
          <p:nvPr>
            <p:ph idx="1"/>
          </p:nvPr>
        </p:nvSpPr>
        <p:spPr>
          <a:xfrm>
            <a:off x="0" y="1524000"/>
            <a:ext cx="9144000" cy="5334000"/>
          </a:xfrm>
        </p:spPr>
        <p:txBody>
          <a:bodyPr>
            <a:normAutofit/>
          </a:bodyPr>
          <a:lstStyle/>
          <a:p>
            <a:pPr marL="0" indent="0">
              <a:buNone/>
            </a:pPr>
            <a:r>
              <a:rPr lang="en-US" b="1" dirty="0" smtClean="0"/>
              <a:t>Aging</a:t>
            </a:r>
            <a:r>
              <a:rPr lang="en-US" dirty="0" smtClean="0"/>
              <a:t>-results in a gradual loss of homeostatic mechanisms and is a complex process</a:t>
            </a:r>
            <a:endParaRPr lang="en-US" dirty="0" smtClean="0"/>
          </a:p>
          <a:p>
            <a:r>
              <a:rPr lang="en-US" b="1" dirty="0" smtClean="0"/>
              <a:t>Chronologic aging-</a:t>
            </a:r>
            <a:r>
              <a:rPr lang="en-US" dirty="0" smtClean="0"/>
              <a:t>time-dependent</a:t>
            </a:r>
            <a:r>
              <a:rPr lang="en-US" b="1" dirty="0" smtClean="0"/>
              <a:t> </a:t>
            </a:r>
            <a:r>
              <a:rPr lang="en-US" dirty="0" smtClean="0"/>
              <a:t>loss of structure and function that proceeds slowly (a result of “wear and tear”).  DNA damage leads to cellular dysfunction due to altered gene expression.</a:t>
            </a:r>
            <a:endParaRPr lang="en-US" dirty="0" smtClean="0"/>
          </a:p>
          <a:p>
            <a:r>
              <a:rPr lang="en-US" b="1" dirty="0" smtClean="0"/>
              <a:t>Replicative aging-</a:t>
            </a:r>
            <a:r>
              <a:rPr lang="en-US" dirty="0" smtClean="0"/>
              <a:t>accumulation of cellular damage in continuously dividing cells (example, epithelia of the skin and GI tract)-important for adult stem cells.  Mutations increase with age.</a:t>
            </a:r>
            <a:endParaRPr lang="en-US" dirty="0" smtClean="0"/>
          </a:p>
          <a:p>
            <a:pPr marL="0" indent="0">
              <a:buNone/>
            </a:pPr>
            <a:endParaRPr lang="en-US" b="1" dirty="0" smtClean="0"/>
          </a:p>
          <a:p>
            <a:endParaRPr lang="en-US" dirty="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48" y="0"/>
            <a:ext cx="9167648" cy="1143000"/>
          </a:xfrm>
        </p:spPr>
        <p:txBody>
          <a:bodyPr>
            <a:normAutofit/>
          </a:bodyPr>
          <a:lstStyle/>
          <a:p>
            <a:r>
              <a:rPr lang="en-US" dirty="0" smtClean="0"/>
              <a:t>Normal Life Span and Life Expectancy</a:t>
            </a:r>
            <a:endParaRPr lang="en-US" dirty="0"/>
          </a:p>
        </p:txBody>
      </p:sp>
      <p:sp>
        <p:nvSpPr>
          <p:cNvPr id="3" name="Content Placeholder 2"/>
          <p:cNvSpPr>
            <a:spLocks noGrp="1"/>
          </p:cNvSpPr>
          <p:nvPr>
            <p:ph idx="1"/>
          </p:nvPr>
        </p:nvSpPr>
        <p:spPr>
          <a:xfrm>
            <a:off x="0" y="1143000"/>
            <a:ext cx="9130862" cy="5715000"/>
          </a:xfrm>
        </p:spPr>
        <p:txBody>
          <a:bodyPr>
            <a:normAutofit/>
          </a:bodyPr>
          <a:lstStyle/>
          <a:p>
            <a:pPr marL="0" indent="0">
              <a:buNone/>
            </a:pPr>
            <a:r>
              <a:rPr lang="en-US" dirty="0" smtClean="0"/>
              <a:t>Maximal human life span-between 80 and 100 years</a:t>
            </a:r>
            <a:endParaRPr lang="en-US" dirty="0" smtClean="0"/>
          </a:p>
          <a:p>
            <a:r>
              <a:rPr lang="en-US" dirty="0" smtClean="0"/>
              <a:t>Average life expectancy in Rwanda = 59.67 (CIA World </a:t>
            </a:r>
            <a:r>
              <a:rPr lang="en-US" dirty="0" err="1" smtClean="0"/>
              <a:t>Factbook</a:t>
            </a:r>
            <a:r>
              <a:rPr lang="en-US" dirty="0" smtClean="0"/>
              <a:t>, 2015)</a:t>
            </a:r>
            <a:endParaRPr lang="en-US" dirty="0" smtClean="0"/>
          </a:p>
          <a:p>
            <a:r>
              <a:rPr lang="en-US" dirty="0" smtClean="0"/>
              <a:t>Average life expectancy in USA = 79.68 </a:t>
            </a:r>
            <a:r>
              <a:rPr lang="en-US" dirty="0"/>
              <a:t>(CIA World </a:t>
            </a:r>
            <a:r>
              <a:rPr lang="en-US" dirty="0" err="1"/>
              <a:t>Factbook</a:t>
            </a:r>
            <a:r>
              <a:rPr lang="en-US" dirty="0"/>
              <a:t>, 2015)</a:t>
            </a:r>
            <a:endParaRPr lang="en-US" dirty="0"/>
          </a:p>
          <a:p>
            <a:r>
              <a:rPr lang="en-US" dirty="0" smtClean="0"/>
              <a:t>Average life expectancy in </a:t>
            </a:r>
            <a:r>
              <a:rPr lang="en-US" dirty="0" err="1" smtClean="0"/>
              <a:t>subsahara</a:t>
            </a:r>
            <a:r>
              <a:rPr lang="en-US" dirty="0" smtClean="0"/>
              <a:t> Africa = 58 (World Bank, 2016)</a:t>
            </a:r>
            <a:endParaRPr lang="en-US" dirty="0" smtClean="0"/>
          </a:p>
          <a:p>
            <a:pPr marL="0" indent="0">
              <a:buNone/>
            </a:pPr>
            <a:r>
              <a:rPr lang="en-US" dirty="0" smtClean="0"/>
              <a:t> </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Cellular Aging</a:t>
            </a:r>
            <a:endParaRPr lang="en-US" dirty="0"/>
          </a:p>
        </p:txBody>
      </p:sp>
      <p:sp>
        <p:nvSpPr>
          <p:cNvPr id="3" name="Content Placeholder 2"/>
          <p:cNvSpPr>
            <a:spLocks noGrp="1"/>
          </p:cNvSpPr>
          <p:nvPr>
            <p:ph idx="1"/>
          </p:nvPr>
        </p:nvSpPr>
        <p:spPr>
          <a:xfrm>
            <a:off x="0" y="1066800"/>
            <a:ext cx="9144000" cy="5279300"/>
          </a:xfrm>
        </p:spPr>
        <p:txBody>
          <a:bodyPr>
            <a:normAutofit lnSpcReduction="10000"/>
          </a:bodyPr>
          <a:lstStyle/>
          <a:p>
            <a:r>
              <a:rPr lang="en-US" dirty="0" smtClean="0"/>
              <a:t>Characteristics include:</a:t>
            </a:r>
            <a:endParaRPr lang="en-US" dirty="0" smtClean="0"/>
          </a:p>
          <a:p>
            <a:pPr lvl="1"/>
            <a:r>
              <a:rPr lang="en-US" dirty="0" smtClean="0"/>
              <a:t>Atrophy</a:t>
            </a:r>
            <a:endParaRPr lang="en-US" dirty="0" smtClean="0"/>
          </a:p>
          <a:p>
            <a:pPr lvl="1"/>
            <a:r>
              <a:rPr lang="en-US" dirty="0" smtClean="0"/>
              <a:t>Decreased function</a:t>
            </a:r>
            <a:endParaRPr lang="en-US" dirty="0" smtClean="0"/>
          </a:p>
          <a:p>
            <a:pPr lvl="1"/>
            <a:r>
              <a:rPr lang="en-US" dirty="0" smtClean="0"/>
              <a:t>Loss of cells (probably by apoptosis)</a:t>
            </a:r>
            <a:endParaRPr lang="en-US" dirty="0" smtClean="0"/>
          </a:p>
          <a:p>
            <a:r>
              <a:rPr lang="en-US" dirty="0" smtClean="0"/>
              <a:t>Causes hypertrophy and hyperplasia or remaining cells, which can lead to metaplasia, dysplasia, and neoplasia</a:t>
            </a:r>
            <a:endParaRPr lang="en-US" dirty="0" smtClean="0"/>
          </a:p>
          <a:p>
            <a:r>
              <a:rPr lang="en-US" dirty="0" smtClean="0"/>
              <a:t>DNA is particularly vulnerable to such injuries as breaks, deletions, and additions</a:t>
            </a:r>
            <a:endParaRPr lang="en-US" dirty="0" smtClean="0"/>
          </a:p>
          <a:p>
            <a:pPr lvl="1"/>
            <a:r>
              <a:rPr lang="en-US" dirty="0" smtClean="0"/>
              <a:t>Increases susceptibility to mutations that may be lethal or promote development of neoplasia</a:t>
            </a:r>
            <a:endParaRPr lang="en-US" dirty="0" smtClean="0"/>
          </a:p>
          <a:p>
            <a:pPr lvl="1"/>
            <a:endParaRPr lang="en-US" dirty="0"/>
          </a:p>
        </p:txBody>
      </p:sp>
      <p:sp>
        <p:nvSpPr>
          <p:cNvPr id="4" name="TextBox 3"/>
          <p:cNvSpPr txBox="1"/>
          <p:nvPr/>
        </p:nvSpPr>
        <p:spPr>
          <a:xfrm>
            <a:off x="609600" y="6346100"/>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dirty="0" smtClean="0"/>
              <a:t>Tissue and Systemic Aging</a:t>
            </a:r>
            <a:endParaRPr lang="en-US" dirty="0"/>
          </a:p>
        </p:txBody>
      </p:sp>
      <p:sp>
        <p:nvSpPr>
          <p:cNvPr id="3" name="Content Placeholder 2"/>
          <p:cNvSpPr>
            <a:spLocks noGrp="1"/>
          </p:cNvSpPr>
          <p:nvPr>
            <p:ph idx="1"/>
          </p:nvPr>
        </p:nvSpPr>
        <p:spPr>
          <a:xfrm>
            <a:off x="0" y="1219200"/>
            <a:ext cx="9144000" cy="5440363"/>
          </a:xfrm>
        </p:spPr>
        <p:txBody>
          <a:bodyPr/>
          <a:lstStyle/>
          <a:p>
            <a:pPr marL="0" indent="0">
              <a:buNone/>
            </a:pPr>
            <a:r>
              <a:rPr lang="en-US" dirty="0" smtClean="0"/>
              <a:t>With aging is progressive stiffness or rigidity that includes many systems including:</a:t>
            </a:r>
            <a:endParaRPr lang="en-US" dirty="0" smtClean="0"/>
          </a:p>
          <a:p>
            <a:r>
              <a:rPr lang="en-US" dirty="0" smtClean="0"/>
              <a:t>Arterial</a:t>
            </a:r>
            <a:endParaRPr lang="en-US" dirty="0" smtClean="0"/>
          </a:p>
          <a:p>
            <a:r>
              <a:rPr lang="en-US" dirty="0" smtClean="0"/>
              <a:t>Pulmonary</a:t>
            </a:r>
            <a:endParaRPr lang="en-US" dirty="0" smtClean="0"/>
          </a:p>
          <a:p>
            <a:r>
              <a:rPr lang="en-US" dirty="0" smtClean="0"/>
              <a:t>Musculoskeletal</a:t>
            </a:r>
            <a:endParaRPr lang="en-US" dirty="0" smtClean="0"/>
          </a:p>
          <a:p>
            <a:pPr marL="0" indent="0">
              <a:buNone/>
            </a:pPr>
            <a:r>
              <a:rPr lang="en-US" dirty="0" smtClean="0"/>
              <a:t>Also there are changes in endocrine and immune systems and decreased blood </a:t>
            </a:r>
            <a:r>
              <a:rPr lang="en-US" dirty="0" err="1" smtClean="0"/>
              <a:t>flos</a:t>
            </a:r>
            <a:r>
              <a:rPr lang="en-US" dirty="0" smtClean="0"/>
              <a:t> through organs</a:t>
            </a:r>
            <a:endParaRPr lang="en-US" dirty="0" smtClean="0"/>
          </a:p>
          <a:p>
            <a:pPr marL="0" indent="0">
              <a:buNone/>
            </a:pPr>
            <a:endParaRPr lang="en-US" dirty="0"/>
          </a:p>
        </p:txBody>
      </p:sp>
      <p:sp>
        <p:nvSpPr>
          <p:cNvPr id="4" name="TextBox 3"/>
          <p:cNvSpPr txBox="1"/>
          <p:nvPr/>
        </p:nvSpPr>
        <p:spPr>
          <a:xfrm>
            <a:off x="457200" y="63517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p:spPr>
        <p:txBody>
          <a:bodyPr/>
          <a:lstStyle/>
          <a:p>
            <a:r>
              <a:rPr lang="en-US" dirty="0"/>
              <a:t>Tissue and Systemic </a:t>
            </a:r>
            <a:r>
              <a:rPr lang="en-US" dirty="0" smtClean="0"/>
              <a:t>Aging (</a:t>
            </a:r>
            <a:r>
              <a:rPr lang="en-US" dirty="0" err="1" smtClean="0"/>
              <a:t>con’t</a:t>
            </a:r>
            <a:r>
              <a:rPr lang="en-US" dirty="0" smtClean="0"/>
              <a:t>)</a:t>
            </a:r>
            <a:endParaRPr lang="en-US" dirty="0"/>
          </a:p>
        </p:txBody>
      </p:sp>
      <p:sp>
        <p:nvSpPr>
          <p:cNvPr id="3" name="Content Placeholder 2"/>
          <p:cNvSpPr>
            <a:spLocks noGrp="1"/>
          </p:cNvSpPr>
          <p:nvPr>
            <p:ph idx="1"/>
          </p:nvPr>
        </p:nvSpPr>
        <p:spPr>
          <a:xfrm>
            <a:off x="0" y="1219200"/>
            <a:ext cx="9144000" cy="5286475"/>
          </a:xfrm>
        </p:spPr>
        <p:txBody>
          <a:bodyPr>
            <a:normAutofit lnSpcReduction="10000"/>
          </a:bodyPr>
          <a:lstStyle/>
          <a:p>
            <a:r>
              <a:rPr lang="en-US" dirty="0" smtClean="0"/>
              <a:t>Reduced rate of emptying of the stomach and secretion of hormones and hydrochloric acid</a:t>
            </a:r>
            <a:endParaRPr lang="en-US" dirty="0" smtClean="0"/>
          </a:p>
          <a:p>
            <a:r>
              <a:rPr lang="en-US" dirty="0" smtClean="0"/>
              <a:t>Loss of muscle strength and mass</a:t>
            </a:r>
            <a:endParaRPr lang="en-US" dirty="0" smtClean="0"/>
          </a:p>
          <a:p>
            <a:r>
              <a:rPr lang="en-US" dirty="0" smtClean="0"/>
              <a:t>Decrease in height</a:t>
            </a:r>
            <a:endParaRPr lang="en-US" dirty="0" smtClean="0"/>
          </a:p>
          <a:p>
            <a:r>
              <a:rPr lang="en-US" dirty="0" smtClean="0"/>
              <a:t>Reduction in circumference of the neck, thighs, and arms</a:t>
            </a:r>
            <a:endParaRPr lang="en-US" dirty="0" smtClean="0"/>
          </a:p>
          <a:p>
            <a:r>
              <a:rPr lang="en-US" dirty="0" smtClean="0"/>
              <a:t>Widening of the pelvis</a:t>
            </a:r>
            <a:endParaRPr lang="en-US" dirty="0" smtClean="0"/>
          </a:p>
          <a:p>
            <a:r>
              <a:rPr lang="en-US" dirty="0" smtClean="0"/>
              <a:t>Lengthening of nose and ears</a:t>
            </a:r>
            <a:endParaRPr lang="en-US" dirty="0" smtClean="0"/>
          </a:p>
          <a:p>
            <a:r>
              <a:rPr lang="en-US" dirty="0" smtClean="0"/>
              <a:t>Increase in body weight and fat mass</a:t>
            </a:r>
            <a:endParaRPr lang="en-US" dirty="0" smtClean="0"/>
          </a:p>
          <a:p>
            <a:r>
              <a:rPr lang="en-US" dirty="0" smtClean="0"/>
              <a:t>Increased susceptibility to disease</a:t>
            </a:r>
            <a:endParaRPr lang="en-US" dirty="0" smtClean="0"/>
          </a:p>
          <a:p>
            <a:pPr marL="0" indent="0">
              <a:buNone/>
            </a:pPr>
            <a:endParaRPr lang="en-US" dirty="0"/>
          </a:p>
        </p:txBody>
      </p:sp>
      <p:sp>
        <p:nvSpPr>
          <p:cNvPr id="4" name="TextBox 3"/>
          <p:cNvSpPr txBox="1"/>
          <p:nvPr/>
        </p:nvSpPr>
        <p:spPr>
          <a:xfrm>
            <a:off x="609600" y="6505675"/>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Frailty/ Infirmity</a:t>
            </a:r>
            <a:endParaRPr lang="en-US" dirty="0"/>
          </a:p>
        </p:txBody>
      </p:sp>
      <p:sp>
        <p:nvSpPr>
          <p:cNvPr id="3" name="Content Placeholder 2"/>
          <p:cNvSpPr>
            <a:spLocks noGrp="1"/>
          </p:cNvSpPr>
          <p:nvPr>
            <p:ph idx="1"/>
          </p:nvPr>
        </p:nvSpPr>
        <p:spPr>
          <a:xfrm>
            <a:off x="0" y="990600"/>
            <a:ext cx="9144000" cy="5668963"/>
          </a:xfrm>
        </p:spPr>
        <p:txBody>
          <a:bodyPr/>
          <a:lstStyle/>
          <a:p>
            <a:r>
              <a:rPr lang="en-US" dirty="0" smtClean="0"/>
              <a:t>Leaves the person vulnerable to falls, functional decline, disability, disease, and death</a:t>
            </a:r>
            <a:endParaRPr lang="en-US" dirty="0" smtClean="0"/>
          </a:p>
          <a:p>
            <a:r>
              <a:rPr lang="en-US" dirty="0" smtClean="0"/>
              <a:t>Includes diminished strength and tolerance for exertion, </a:t>
            </a:r>
            <a:r>
              <a:rPr lang="en-US" dirty="0"/>
              <a:t>(</a:t>
            </a:r>
            <a:r>
              <a:rPr lang="en-US" dirty="0" smtClean="0"/>
              <a:t>sometimes) increased weight loss, decreased lean body mass, osteopenia, cognitive impairment, and anemia</a:t>
            </a:r>
            <a:endParaRPr lang="en-US" dirty="0" smtClean="0"/>
          </a:p>
          <a:p>
            <a:r>
              <a:rPr lang="en-US" dirty="0" smtClean="0"/>
              <a:t>More common in women than men</a:t>
            </a:r>
            <a:endParaRPr lang="en-US" dirty="0" smtClean="0"/>
          </a:p>
          <a:p>
            <a:pPr marL="0" indent="0">
              <a:buNone/>
            </a:pPr>
            <a:endParaRPr lang="en-US" dirty="0"/>
          </a:p>
        </p:txBody>
      </p:sp>
      <p:sp>
        <p:nvSpPr>
          <p:cNvPr id="4" name="TextBox 3"/>
          <p:cNvSpPr txBox="1"/>
          <p:nvPr/>
        </p:nvSpPr>
        <p:spPr>
          <a:xfrm>
            <a:off x="609600" y="6346100"/>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Somatic Death</a:t>
            </a:r>
            <a:endParaRPr lang="en-US" dirty="0"/>
          </a:p>
        </p:txBody>
      </p:sp>
      <p:sp>
        <p:nvSpPr>
          <p:cNvPr id="3" name="Content Placeholder 2"/>
          <p:cNvSpPr>
            <a:spLocks noGrp="1"/>
          </p:cNvSpPr>
          <p:nvPr>
            <p:ph idx="1"/>
          </p:nvPr>
        </p:nvSpPr>
        <p:spPr>
          <a:xfrm>
            <a:off x="0" y="1143000"/>
            <a:ext cx="9144000" cy="5715000"/>
          </a:xfrm>
        </p:spPr>
        <p:txBody>
          <a:bodyPr>
            <a:normAutofit/>
          </a:bodyPr>
          <a:lstStyle/>
          <a:p>
            <a:r>
              <a:rPr lang="en-US" dirty="0" smtClean="0"/>
              <a:t>Defined as death of the entire person</a:t>
            </a:r>
            <a:endParaRPr lang="en-US" dirty="0" smtClean="0"/>
          </a:p>
          <a:p>
            <a:r>
              <a:rPr lang="en-US" dirty="0" smtClean="0"/>
              <a:t>Postmortem changes include:</a:t>
            </a:r>
            <a:endParaRPr lang="en-US" dirty="0" smtClean="0"/>
          </a:p>
          <a:p>
            <a:pPr lvl="1"/>
            <a:r>
              <a:rPr lang="en-US" dirty="0" smtClean="0"/>
              <a:t>Complete cessation of respiration and circulation</a:t>
            </a:r>
            <a:endParaRPr lang="en-US" dirty="0" smtClean="0"/>
          </a:p>
          <a:p>
            <a:pPr lvl="1"/>
            <a:r>
              <a:rPr lang="en-US" dirty="0" smtClean="0"/>
              <a:t>Surface of skin becomes pale and yellowish</a:t>
            </a:r>
            <a:endParaRPr lang="en-US" dirty="0" smtClean="0"/>
          </a:p>
          <a:p>
            <a:pPr lvl="1"/>
            <a:r>
              <a:rPr lang="en-US" dirty="0" smtClean="0"/>
              <a:t>Body temperature falls</a:t>
            </a:r>
            <a:endParaRPr lang="en-US" dirty="0" smtClean="0"/>
          </a:p>
          <a:p>
            <a:pPr lvl="1"/>
            <a:r>
              <a:rPr lang="en-US" dirty="0" smtClean="0"/>
              <a:t>Livor mortis (settling of blood in lowest tissues)</a:t>
            </a:r>
            <a:endParaRPr lang="en-US" dirty="0" smtClean="0"/>
          </a:p>
          <a:p>
            <a:pPr lvl="1"/>
            <a:r>
              <a:rPr lang="en-US" dirty="0" smtClean="0"/>
              <a:t>Rigor mortis (within 12-14 hours after death)</a:t>
            </a:r>
            <a:endParaRPr lang="en-US" dirty="0" smtClean="0"/>
          </a:p>
          <a:p>
            <a:pPr lvl="1"/>
            <a:r>
              <a:rPr lang="en-US" dirty="0" smtClean="0"/>
              <a:t>Signs of putrefaction (24-48 hours after death-result from postmortem autolysis)</a:t>
            </a:r>
            <a:endParaRPr lang="en-US" dirty="0" smtClean="0"/>
          </a:p>
          <a:p>
            <a:pPr marL="457200" lvl="1" indent="0">
              <a:buNone/>
            </a:pPr>
            <a:endParaRPr lang="en-US" dirty="0"/>
          </a:p>
        </p:txBody>
      </p:sp>
      <p:sp>
        <p:nvSpPr>
          <p:cNvPr id="4" name="TextBox 3"/>
          <p:cNvSpPr txBox="1"/>
          <p:nvPr/>
        </p:nvSpPr>
        <p:spPr>
          <a:xfrm>
            <a:off x="609600" y="6504187"/>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r>
              <a:rPr lang="en-US" dirty="0" smtClean="0"/>
              <a:t>Aging:  Degenerative Extracellular Changes</a:t>
            </a:r>
            <a:endParaRPr lang="en-US" dirty="0"/>
          </a:p>
        </p:txBody>
      </p:sp>
      <p:sp>
        <p:nvSpPr>
          <p:cNvPr id="3" name="Content Placeholder 2"/>
          <p:cNvSpPr>
            <a:spLocks noGrp="1"/>
          </p:cNvSpPr>
          <p:nvPr>
            <p:ph idx="1"/>
          </p:nvPr>
        </p:nvSpPr>
        <p:spPr>
          <a:xfrm>
            <a:off x="0" y="1219200"/>
            <a:ext cx="9144000" cy="5638800"/>
          </a:xfrm>
        </p:spPr>
        <p:txBody>
          <a:bodyPr/>
          <a:lstStyle/>
          <a:p>
            <a:pPr marL="0" indent="0">
              <a:buNone/>
            </a:pPr>
            <a:r>
              <a:rPr lang="en-US" dirty="0" smtClean="0"/>
              <a:t>Degenerative extracellular changes include:</a:t>
            </a:r>
            <a:endParaRPr lang="en-US" dirty="0" smtClean="0"/>
          </a:p>
          <a:p>
            <a:pPr marL="457200" indent="-457200"/>
            <a:r>
              <a:rPr lang="en-US" dirty="0" smtClean="0"/>
              <a:t>Binding of collagen</a:t>
            </a:r>
            <a:endParaRPr lang="en-US" dirty="0" smtClean="0"/>
          </a:p>
          <a:p>
            <a:pPr marL="457200" indent="-457200"/>
            <a:r>
              <a:rPr lang="en-US" dirty="0" smtClean="0"/>
              <a:t>Increase in free radicals’ effects on cells</a:t>
            </a:r>
            <a:endParaRPr lang="en-US" dirty="0" smtClean="0"/>
          </a:p>
          <a:p>
            <a:pPr marL="457200" indent="-457200"/>
            <a:r>
              <a:rPr lang="en-US" dirty="0" smtClean="0"/>
              <a:t>Structural alterations of fascia, tendons, ligaments, bones, and joints</a:t>
            </a:r>
            <a:endParaRPr lang="en-US" dirty="0" smtClean="0"/>
          </a:p>
          <a:p>
            <a:pPr marL="457200" indent="-457200"/>
            <a:r>
              <a:rPr lang="en-US" dirty="0" smtClean="0"/>
              <a:t>Development of peripheral vascular disease, especially arteriosclerosis</a:t>
            </a:r>
            <a:endParaRPr lang="en-US" dirty="0" smtClean="0"/>
          </a:p>
          <a:p>
            <a:pPr marL="0" indent="0">
              <a:buNone/>
            </a:pPr>
            <a:endParaRPr lang="en-US" dirty="0" smtClean="0"/>
          </a:p>
          <a:p>
            <a:endParaRPr lang="en-US" dirty="0"/>
          </a:p>
        </p:txBody>
      </p:sp>
      <p:sp>
        <p:nvSpPr>
          <p:cNvPr id="4" name="TextBox 3"/>
          <p:cNvSpPr txBox="1"/>
          <p:nvPr/>
        </p:nvSpPr>
        <p:spPr>
          <a:xfrm>
            <a:off x="609600" y="6346100"/>
            <a:ext cx="2667000" cy="307776"/>
          </a:xfrm>
          <a:prstGeom prst="rect">
            <a:avLst/>
          </a:prstGeom>
          <a:noFill/>
        </p:spPr>
        <p:txBody>
          <a:bodyPr wrap="square" rtlCol="0">
            <a:spAutoFit/>
          </a:bodyPr>
          <a:lstStyle/>
          <a:p>
            <a:r>
              <a:rPr lang="en-US" sz="1400" dirty="0" smtClean="0"/>
              <a:t>(</a:t>
            </a:r>
            <a:r>
              <a:rPr lang="en-US" sz="1400" dirty="0" err="1" smtClean="0"/>
              <a:t>McCance</a:t>
            </a:r>
            <a:r>
              <a:rPr lang="en-US" sz="1400" dirty="0" smtClean="0"/>
              <a:t> &amp; </a:t>
            </a:r>
            <a:r>
              <a:rPr lang="en-US" sz="1400" dirty="0" err="1" smtClean="0"/>
              <a:t>Huether</a:t>
            </a:r>
            <a:r>
              <a:rPr lang="en-US" sz="1400" dirty="0" smtClean="0"/>
              <a:t>, 2014)</a:t>
            </a:r>
            <a:endParaRPr lang="en-US" sz="14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marL="0" indent="0">
              <a:buNone/>
            </a:pPr>
            <a:r>
              <a:rPr lang="en-US" dirty="0" err="1"/>
              <a:t>McCance</a:t>
            </a:r>
            <a:r>
              <a:rPr lang="en-US" dirty="0"/>
              <a:t>, K., &amp; </a:t>
            </a:r>
            <a:r>
              <a:rPr lang="en-US" dirty="0" err="1"/>
              <a:t>Huether</a:t>
            </a:r>
            <a:r>
              <a:rPr lang="en-US" dirty="0"/>
              <a:t>, S. (2014). The Biological Basis for Disease in Adults and Children, 7</a:t>
            </a:r>
            <a:r>
              <a:rPr lang="en-US" baseline="30000" dirty="0"/>
              <a:t>th</a:t>
            </a:r>
            <a:r>
              <a:rPr lang="en-US" dirty="0"/>
              <a:t> Ed. St. Louis: Elsevier Mosby. </a:t>
            </a:r>
            <a:endParaRPr lang="en-US" dirty="0"/>
          </a:p>
          <a:p>
            <a:pPr marL="0" indent="0">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Hypoxic injury</a:t>
            </a:r>
            <a:endParaRPr lang="en-US" dirty="0"/>
          </a:p>
        </p:txBody>
      </p:sp>
      <p:sp>
        <p:nvSpPr>
          <p:cNvPr id="3" name="Content Placeholder 2"/>
          <p:cNvSpPr>
            <a:spLocks noGrp="1"/>
          </p:cNvSpPr>
          <p:nvPr>
            <p:ph idx="1"/>
          </p:nvPr>
        </p:nvSpPr>
        <p:spPr>
          <a:xfrm>
            <a:off x="457200" y="1143000"/>
            <a:ext cx="8153400" cy="5715000"/>
          </a:xfrm>
        </p:spPr>
        <p:txBody>
          <a:bodyPr>
            <a:normAutofit fontScale="92500" lnSpcReduction="20000"/>
          </a:bodyPr>
          <a:lstStyle/>
          <a:p>
            <a:pPr>
              <a:buFont typeface="Wingdings" panose="05000000000000000000" pitchFamily="2" charset="2"/>
              <a:buChar char="q"/>
            </a:pPr>
            <a:r>
              <a:rPr lang="en-US" dirty="0"/>
              <a:t>Hypoxia, or lack of sufficient oxygen, is the single most </a:t>
            </a:r>
            <a:r>
              <a:rPr lang="en-US" dirty="0" smtClean="0"/>
              <a:t>common cause of cellular injury </a:t>
            </a:r>
            <a:endParaRPr lang="en-US" dirty="0" smtClean="0"/>
          </a:p>
          <a:p>
            <a:pPr>
              <a:buFont typeface="Wingdings" panose="05000000000000000000" pitchFamily="2" charset="2"/>
              <a:buChar char="q"/>
            </a:pPr>
            <a:r>
              <a:rPr lang="en-US" dirty="0" smtClean="0"/>
              <a:t>Causes:</a:t>
            </a:r>
            <a:endParaRPr lang="en-US" dirty="0" smtClean="0"/>
          </a:p>
          <a:p>
            <a:r>
              <a:rPr lang="en-US" dirty="0" smtClean="0"/>
              <a:t>reduced </a:t>
            </a:r>
            <a:r>
              <a:rPr lang="en-US" dirty="0"/>
              <a:t>amount of oxygen in the air</a:t>
            </a:r>
            <a:r>
              <a:rPr lang="en-US" dirty="0" smtClean="0"/>
              <a:t>,</a:t>
            </a:r>
            <a:endParaRPr lang="en-US" dirty="0" smtClean="0"/>
          </a:p>
          <a:p>
            <a:r>
              <a:rPr lang="en-US" dirty="0" smtClean="0"/>
              <a:t> Loss  </a:t>
            </a:r>
            <a:r>
              <a:rPr lang="en-US" dirty="0"/>
              <a:t>of </a:t>
            </a:r>
            <a:r>
              <a:rPr lang="en-US" dirty="0" smtClean="0"/>
              <a:t>hemoglobin or </a:t>
            </a:r>
            <a:r>
              <a:rPr lang="en-US" dirty="0"/>
              <a:t>hemoglobin function, decreased production of red </a:t>
            </a:r>
            <a:r>
              <a:rPr lang="en-US" dirty="0" smtClean="0"/>
              <a:t>blood cells,</a:t>
            </a:r>
            <a:endParaRPr lang="en-US" dirty="0" smtClean="0"/>
          </a:p>
          <a:p>
            <a:r>
              <a:rPr lang="en-US" dirty="0" smtClean="0"/>
              <a:t> Consequences  </a:t>
            </a:r>
            <a:r>
              <a:rPr lang="en-US" dirty="0"/>
              <a:t>of respiratory and cardiovascular </a:t>
            </a:r>
            <a:r>
              <a:rPr lang="en-US" dirty="0" smtClean="0"/>
              <a:t>system diseases,</a:t>
            </a:r>
            <a:endParaRPr lang="en-US" dirty="0" smtClean="0"/>
          </a:p>
          <a:p>
            <a:r>
              <a:rPr lang="en-US" dirty="0" smtClean="0"/>
              <a:t>Poisoning  </a:t>
            </a:r>
            <a:r>
              <a:rPr lang="en-US" dirty="0"/>
              <a:t>of the oxidative enzymes (</a:t>
            </a:r>
            <a:r>
              <a:rPr lang="en-US" dirty="0" err="1" smtClean="0"/>
              <a:t>cytochromes</a:t>
            </a:r>
            <a:r>
              <a:rPr lang="en-US" dirty="0" smtClean="0"/>
              <a:t>) within </a:t>
            </a:r>
            <a:r>
              <a:rPr lang="en-US" dirty="0"/>
              <a:t>the </a:t>
            </a:r>
            <a:r>
              <a:rPr lang="en-US" dirty="0" smtClean="0"/>
              <a:t>cells.</a:t>
            </a:r>
            <a:endParaRPr lang="en-US" dirty="0" smtClean="0"/>
          </a:p>
          <a:p>
            <a:r>
              <a:rPr lang="en-US" dirty="0" smtClean="0"/>
              <a:t>The </a:t>
            </a:r>
            <a:r>
              <a:rPr lang="en-US" dirty="0"/>
              <a:t>most common cause of hypoxia is </a:t>
            </a:r>
            <a:r>
              <a:rPr lang="en-US" b="1" dirty="0" smtClean="0"/>
              <a:t>ischemia </a:t>
            </a:r>
            <a:r>
              <a:rPr lang="en-US" dirty="0" smtClean="0"/>
              <a:t>(reduced </a:t>
            </a:r>
            <a:r>
              <a:rPr lang="en-US" dirty="0"/>
              <a:t>blood supply</a:t>
            </a:r>
            <a:r>
              <a:rPr lang="en-US" dirty="0" smtClean="0"/>
              <a:t>).</a:t>
            </a:r>
            <a:endParaRPr lang="en-US" dirty="0" smtClean="0"/>
          </a:p>
          <a:p>
            <a:pPr>
              <a:buNone/>
            </a:pPr>
            <a:r>
              <a:rPr lang="en-GB" dirty="0" smtClean="0"/>
              <a:t>                   P.56</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dirty="0" smtClean="0"/>
              <a:t>CONT’D</a:t>
            </a:r>
            <a:endParaRPr lang="en-US" dirty="0"/>
          </a:p>
        </p:txBody>
      </p:sp>
      <p:sp>
        <p:nvSpPr>
          <p:cNvPr id="3" name="Content Placeholder 2"/>
          <p:cNvSpPr>
            <a:spLocks noGrp="1"/>
          </p:cNvSpPr>
          <p:nvPr>
            <p:ph idx="1"/>
          </p:nvPr>
        </p:nvSpPr>
        <p:spPr>
          <a:xfrm>
            <a:off x="0" y="1600200"/>
            <a:ext cx="9144000" cy="4525963"/>
          </a:xfrm>
        </p:spPr>
        <p:txBody>
          <a:bodyPr/>
          <a:lstStyle/>
          <a:p>
            <a:r>
              <a:rPr lang="en-US" dirty="0" smtClean="0"/>
              <a:t>Examples are arteriosclerosis, thrombosis, embolism, myocardial </a:t>
            </a:r>
            <a:r>
              <a:rPr lang="en-US" dirty="0" smtClean="0"/>
              <a:t>infarction(the process which causes an infarct).</a:t>
            </a:r>
            <a:r>
              <a:rPr lang="en-US" sz="3600" dirty="0" smtClean="0">
                <a:solidFill>
                  <a:srgbClr val="0070C0"/>
                </a:solidFill>
              </a:rPr>
              <a:t>infarct: </a:t>
            </a:r>
            <a:r>
              <a:rPr lang="en-US" sz="3600" dirty="0" smtClean="0"/>
              <a:t>an</a:t>
            </a:r>
            <a:r>
              <a:rPr lang="en-US" dirty="0" smtClean="0"/>
              <a:t> area of dead tissue caused by a loss of blood supply localized necrosis.  </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229600" cy="1143000"/>
          </a:xfrm>
        </p:spPr>
        <p:txBody>
          <a:bodyPr>
            <a:normAutofit fontScale="90000"/>
          </a:bodyPr>
          <a:lstStyle/>
          <a:p>
            <a:br>
              <a:rPr lang="en-US" b="1" dirty="0" smtClean="0"/>
            </a:br>
            <a:r>
              <a:rPr lang="en-US" b="1" dirty="0" smtClean="0"/>
              <a:t>Cell injury by Free Radicals </a:t>
            </a:r>
            <a:br>
              <a:rPr lang="en-US" b="1" dirty="0" smtClean="0"/>
            </a:br>
            <a:endParaRPr lang="en-US" dirty="0"/>
          </a:p>
        </p:txBody>
      </p:sp>
      <p:sp>
        <p:nvSpPr>
          <p:cNvPr id="3" name="Content Placeholder 2"/>
          <p:cNvSpPr>
            <a:spLocks noGrp="1"/>
          </p:cNvSpPr>
          <p:nvPr>
            <p:ph idx="1"/>
          </p:nvPr>
        </p:nvSpPr>
        <p:spPr>
          <a:xfrm>
            <a:off x="0" y="1600200"/>
            <a:ext cx="9144000" cy="5257800"/>
          </a:xfrm>
        </p:spPr>
        <p:txBody>
          <a:bodyPr>
            <a:normAutofit lnSpcReduction="10000"/>
          </a:bodyPr>
          <a:lstStyle/>
          <a:p>
            <a:r>
              <a:rPr lang="en-US" dirty="0" smtClean="0"/>
              <a:t>Free radical is an electrically uncharged atom or group of atoms having an unpaired electron</a:t>
            </a:r>
            <a:endParaRPr lang="en-US" dirty="0" smtClean="0"/>
          </a:p>
          <a:p>
            <a:r>
              <a:rPr lang="en-US" dirty="0" smtClean="0"/>
              <a:t>The body is under constant attack from oxidative stress.</a:t>
            </a:r>
            <a:endParaRPr lang="en-US" dirty="0" smtClean="0"/>
          </a:p>
          <a:p>
            <a:r>
              <a:rPr lang="en-US" dirty="0" smtClean="0"/>
              <a:t> Oxygen in the body splits into single atoms with unpaired electrons. </a:t>
            </a:r>
            <a:endParaRPr lang="en-US" dirty="0" smtClean="0"/>
          </a:p>
          <a:p>
            <a:r>
              <a:rPr lang="en-US" dirty="0" smtClean="0"/>
              <a:t>Electrons like to be in pairs, so these atoms, called free radicals, scavenge the body to seek out other electrons so they can become a pair. This causes damage to cells, proteins and DNA. </a:t>
            </a:r>
            <a:endParaRPr lang="en-US" dirty="0" smtClean="0"/>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dirty="0" smtClean="0"/>
              <a:t>CONT’D</a:t>
            </a:r>
            <a:endParaRPr lang="en-US" dirty="0"/>
          </a:p>
        </p:txBody>
      </p:sp>
      <p:sp>
        <p:nvSpPr>
          <p:cNvPr id="3" name="Content Placeholder 2"/>
          <p:cNvSpPr>
            <a:spLocks noGrp="1"/>
          </p:cNvSpPr>
          <p:nvPr>
            <p:ph idx="1"/>
          </p:nvPr>
        </p:nvSpPr>
        <p:spPr>
          <a:xfrm>
            <a:off x="0" y="1371600"/>
            <a:ext cx="9144000" cy="5334000"/>
          </a:xfrm>
        </p:spPr>
        <p:txBody>
          <a:bodyPr>
            <a:normAutofit lnSpcReduction="10000"/>
          </a:bodyPr>
          <a:lstStyle/>
          <a:p>
            <a:pPr>
              <a:buFont typeface="Wingdings" panose="05000000000000000000" pitchFamily="2" charset="2"/>
              <a:buChar char="q"/>
            </a:pPr>
            <a:r>
              <a:rPr lang="en-US" dirty="0" smtClean="0"/>
              <a:t>Free radicals are associated with human disease including :</a:t>
            </a:r>
            <a:endParaRPr lang="en-US" dirty="0" smtClean="0"/>
          </a:p>
          <a:p>
            <a:r>
              <a:rPr lang="en-US" dirty="0" smtClean="0"/>
              <a:t>cancer</a:t>
            </a:r>
            <a:endParaRPr lang="en-US" dirty="0" smtClean="0"/>
          </a:p>
          <a:p>
            <a:r>
              <a:rPr lang="en-US" dirty="0" smtClean="0"/>
              <a:t>atherosclerosis,</a:t>
            </a:r>
            <a:endParaRPr lang="en-US" dirty="0" smtClean="0"/>
          </a:p>
          <a:p>
            <a:r>
              <a:rPr lang="en-US" dirty="0" smtClean="0"/>
              <a:t> Alzheimer's disease, </a:t>
            </a:r>
            <a:endParaRPr lang="en-US" dirty="0" smtClean="0"/>
          </a:p>
          <a:p>
            <a:r>
              <a:rPr lang="en-US" dirty="0" smtClean="0"/>
              <a:t>Parkinson's disease and many others.</a:t>
            </a:r>
            <a:endParaRPr lang="en-US" dirty="0" smtClean="0"/>
          </a:p>
          <a:p>
            <a:r>
              <a:rPr lang="en-US" dirty="0" smtClean="0"/>
              <a:t> They also may have a link to aging, which has been defined as a gradual accumulation of free-radical damage, according to Christopher </a:t>
            </a:r>
            <a:r>
              <a:rPr lang="en-US" dirty="0" err="1" smtClean="0"/>
              <a:t>Wanjek</a:t>
            </a:r>
            <a:r>
              <a:rPr lang="en-US" dirty="0" smtClean="0"/>
              <a:t>, the Bad Medicine columnist for Live Science. </a:t>
            </a: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dirty="0" smtClean="0"/>
              <a:t>CONT’D</a:t>
            </a:r>
            <a:endParaRPr lang="en-US" dirty="0"/>
          </a:p>
        </p:txBody>
      </p:sp>
      <p:sp>
        <p:nvSpPr>
          <p:cNvPr id="3" name="Content Placeholder 2"/>
          <p:cNvSpPr>
            <a:spLocks noGrp="1"/>
          </p:cNvSpPr>
          <p:nvPr>
            <p:ph idx="1"/>
          </p:nvPr>
        </p:nvSpPr>
        <p:spPr>
          <a:xfrm>
            <a:off x="0" y="1371600"/>
            <a:ext cx="9144000" cy="5486400"/>
          </a:xfrm>
        </p:spPr>
        <p:txBody>
          <a:bodyPr>
            <a:normAutofit/>
          </a:bodyPr>
          <a:lstStyle/>
          <a:p>
            <a:pPr>
              <a:buFont typeface="Wingdings" panose="05000000000000000000" pitchFamily="2" charset="2"/>
              <a:buChar char="q"/>
            </a:pPr>
            <a:r>
              <a:rPr lang="en-US" dirty="0" smtClean="0"/>
              <a:t>Substances that generate free radicals can be found:</a:t>
            </a:r>
            <a:endParaRPr lang="en-US" dirty="0" smtClean="0"/>
          </a:p>
          <a:p>
            <a:r>
              <a:rPr lang="en-US" dirty="0" smtClean="0"/>
              <a:t> in the food we eat,</a:t>
            </a:r>
            <a:endParaRPr lang="en-US" dirty="0" smtClean="0"/>
          </a:p>
          <a:p>
            <a:r>
              <a:rPr lang="en-US" dirty="0" smtClean="0"/>
              <a:t> the medicines we take,</a:t>
            </a:r>
            <a:endParaRPr lang="en-US" dirty="0" smtClean="0"/>
          </a:p>
          <a:p>
            <a:r>
              <a:rPr lang="en-US" dirty="0" smtClean="0"/>
              <a:t> the air we breathe and the water we drink, according to the Huntington's Outreach Project for Education at Stanford University.</a:t>
            </a:r>
            <a:endParaRPr lang="en-US" dirty="0" smtClean="0"/>
          </a:p>
          <a:p>
            <a:pPr>
              <a:buFont typeface="Wingdings" panose="05000000000000000000" pitchFamily="2" charset="2"/>
              <a:buChar char="q"/>
            </a:pPr>
            <a:r>
              <a:rPr lang="en-US" dirty="0" err="1" smtClean="0"/>
              <a:t>E.g</a:t>
            </a:r>
            <a:r>
              <a:rPr lang="en-US" dirty="0" smtClean="0"/>
              <a:t> :Fried foods, alcohol, tobacco smoke, pesticides and air pollutants.</a:t>
            </a:r>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range Waves">
  <a:themeElements>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fontScheme name="Orang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Orang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rang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rang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rang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rang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rang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ang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rang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rang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rang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rang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rang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15601</Words>
  <Application>WPS Presentation</Application>
  <PresentationFormat>On-screen Show (4:3)</PresentationFormat>
  <Paragraphs>473</Paragraphs>
  <Slides>48</Slides>
  <Notes>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48</vt:i4>
      </vt:variant>
    </vt:vector>
  </HeadingPairs>
  <TitlesOfParts>
    <vt:vector size="55" baseType="lpstr">
      <vt:lpstr>Arial</vt:lpstr>
      <vt:lpstr>SimSun</vt:lpstr>
      <vt:lpstr>Wingdings</vt:lpstr>
      <vt:lpstr>Calibri</vt:lpstr>
      <vt:lpstr>Microsoft YaHei</vt:lpstr>
      <vt:lpstr>Arial Unicode MS</vt:lpstr>
      <vt:lpstr>Orange Waves</vt:lpstr>
      <vt:lpstr> UNIT 2: CELL INJURY, ADAPTATION, DEGENERATION, AGING AND DEATH </vt:lpstr>
      <vt:lpstr>Cell injury </vt:lpstr>
      <vt:lpstr>Cellular injury</vt:lpstr>
      <vt:lpstr>Cellular Injury-Types of Injury</vt:lpstr>
      <vt:lpstr>Hypoxic injury</vt:lpstr>
      <vt:lpstr>CONT’D</vt:lpstr>
      <vt:lpstr> Cell injury by Free Radicals  </vt:lpstr>
      <vt:lpstr>CONT’D</vt:lpstr>
      <vt:lpstr>CONT’D</vt:lpstr>
      <vt:lpstr>CONT,D</vt:lpstr>
      <vt:lpstr>CONT’D</vt:lpstr>
      <vt:lpstr>Chemical Injury</vt:lpstr>
      <vt:lpstr>Asphyxial Injuries</vt:lpstr>
      <vt:lpstr>Infectious Injury</vt:lpstr>
      <vt:lpstr>Immunologic and Inflammatory Injury</vt:lpstr>
      <vt:lpstr>Injurious Genetic/Epigenetic Factors</vt:lpstr>
      <vt:lpstr>Nutritional Imbalances</vt:lpstr>
      <vt:lpstr>Injurious Physical Agents</vt:lpstr>
      <vt:lpstr>Injurious Physical Agents (can't)</vt:lpstr>
      <vt:lpstr>Manifestations of Cellular Injury</vt:lpstr>
      <vt:lpstr>Accumulations</vt:lpstr>
      <vt:lpstr>Accumulations (con’t)</vt:lpstr>
      <vt:lpstr>Accumulations (con’t)</vt:lpstr>
      <vt:lpstr>Accumulations (con’t)</vt:lpstr>
      <vt:lpstr>Accumulations (con’t)</vt:lpstr>
      <vt:lpstr>Cellular Adaptation</vt:lpstr>
      <vt:lpstr>Types of Cellular Adaptation</vt:lpstr>
      <vt:lpstr>CONT’D</vt:lpstr>
      <vt:lpstr>Cont’d</vt:lpstr>
      <vt:lpstr>Cont’d</vt:lpstr>
      <vt:lpstr>Cont’d</vt:lpstr>
      <vt:lpstr>CONT’D</vt:lpstr>
      <vt:lpstr>CONT’D</vt:lpstr>
      <vt:lpstr>Diagram of Cellular Adaptation</vt:lpstr>
      <vt:lpstr>Cellular Death-Necrosis</vt:lpstr>
      <vt:lpstr>Types of Necrosis</vt:lpstr>
      <vt:lpstr>Class activity </vt:lpstr>
      <vt:lpstr>Cellular Death-Apoptosis</vt:lpstr>
      <vt:lpstr>Apoptosis (con’t)</vt:lpstr>
      <vt:lpstr>Aging and Altered Cellular &amp; Tissue Biology</vt:lpstr>
      <vt:lpstr>Normal Life Span and Life Expectancy</vt:lpstr>
      <vt:lpstr>Cellular Aging</vt:lpstr>
      <vt:lpstr>Tissue and Systemic Aging</vt:lpstr>
      <vt:lpstr>Tissue and Systemic Aging (con’t)</vt:lpstr>
      <vt:lpstr>Frailty/ Infirmity</vt:lpstr>
      <vt:lpstr>Somatic Death</vt:lpstr>
      <vt:lpstr>Aging:  Degenerative Extracellular Changes</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Unit 2: Cell injury, adaptation, degeneration, aging and death </dc:title>
  <dc:creator>emeline</dc:creator>
  <cp:lastModifiedBy>uwikunda patrick</cp:lastModifiedBy>
  <cp:revision>37</cp:revision>
  <dcterms:created xsi:type="dcterms:W3CDTF">2018-02-02T11:44:00Z</dcterms:created>
  <dcterms:modified xsi:type="dcterms:W3CDTF">2025-01-14T21:29:42Z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CE0BE3A883EA4A4BB43C5712EB6AFFC7_12</vt:lpwstr>
  </property>
  <property fmtid="{D5CDD505-2E9C-101B-9397-08002B2CF9AE}" pid="3" name="KSOProductBuildVer">
    <vt:lpwstr>1033-12.2.0.19307</vt:lpwstr>
  </property>
</Properties>
</file>