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a:p>
            <a:endParaRPr lang="en-US"/>
          </a:p>
          <a:p>
            <a:r>
              <a:rPr lang="en-US">
                <a:sym typeface="+mn-ea"/>
              </a:rPr>
              <a:t>prepared by uwikunda patrick. you may exercise your self on cliniquenursing.com</a:t>
            </a:r>
            <a:endParaRPr lang="en-US"/>
          </a:p>
          <a:p>
            <a:endParaRPr lang="en-US"/>
          </a:p>
          <a:p>
            <a:r>
              <a:rPr lang="en-US">
                <a:sym typeface="+mn-ea"/>
              </a:rPr>
              <a:t>prepared by uwikunda patrick. you may exercise your self on cliniquenursing.com</a:t>
            </a:r>
            <a:endParaRPr lang="en-US"/>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sym typeface="+mn-ea"/>
              </a:rPr>
              <a:t>prepared by uwikunda patrick. you may exercise your self on cliniquenursing.com</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7BD3"/>
            </a:gs>
            <a:gs pos="100000">
              <a:srgbClr val="034373"/>
            </a:gs>
          </a:gsLst>
          <a:lin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063750"/>
            <a:ext cx="9144000" cy="3194050"/>
          </a:xfrm>
        </p:spPr>
        <p:txBody>
          <a:bodyPr/>
          <a:lstStyle/>
          <a:p>
            <a:r>
              <a:rPr lang="en-US" b="1">
                <a:solidFill>
                  <a:schemeClr val="accent6"/>
                </a:solidFill>
              </a:rPr>
              <a:t>Topic: pathophysiology </a:t>
            </a:r>
            <a:endParaRPr lang="en-US" b="1">
              <a:solidFill>
                <a:schemeClr val="accent6"/>
              </a:solidFill>
            </a:endParaRPr>
          </a:p>
          <a:p>
            <a:r>
              <a:rPr lang="en-US" b="1">
                <a:solidFill>
                  <a:schemeClr val="accent6"/>
                </a:solidFill>
              </a:rPr>
              <a:t>sub topic: cellular injury and abnormal and normal accumulation of intercellular fluid  </a:t>
            </a:r>
            <a:endParaRPr lang="en-US" b="1">
              <a:solidFill>
                <a:schemeClr val="accent6"/>
              </a:solidFill>
            </a:endParaRPr>
          </a:p>
          <a:p>
            <a:r>
              <a:rPr lang="en-US" b="1">
                <a:solidFill>
                  <a:schemeClr val="accent6"/>
                </a:solidFill>
              </a:rPr>
              <a:t>cliniquenurse.com</a:t>
            </a:r>
            <a:endParaRPr lang="en-US" b="1">
              <a:solidFill>
                <a:schemeClr val="accent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007BD3"/>
            </a:gs>
            <a:gs pos="100000">
              <a:srgbClr val="034373"/>
            </a:gs>
          </a:gsLst>
          <a:lin scaled="0"/>
        </a:gradFill>
        <a:effectLst/>
      </p:bgPr>
    </p:bg>
    <p:spTree>
      <p:nvGrpSpPr>
        <p:cNvPr id="1" name=""/>
        <p:cNvGrpSpPr/>
        <p:nvPr/>
      </p:nvGrpSpPr>
      <p:grpSpPr/>
      <p:sp>
        <p:nvSpPr>
          <p:cNvPr id="3" name="Content Placeholder 2"/>
          <p:cNvSpPr>
            <a:spLocks noGrp="1"/>
          </p:cNvSpPr>
          <p:nvPr>
            <p:ph idx="1"/>
          </p:nvPr>
        </p:nvSpPr>
        <p:spPr/>
        <p:txBody>
          <a:bodyPr/>
          <a:p>
            <a:pPr marL="0" indent="0">
              <a:buNone/>
            </a:pPr>
            <a:r>
              <a:rPr lang="en-US" b="1">
                <a:solidFill>
                  <a:schemeClr val="accent6"/>
                </a:solidFill>
                <a:sym typeface="+mn-ea"/>
              </a:rPr>
              <a:t>2. Colliquative- Necrosis (liquefactive- Necrosis) </a:t>
            </a:r>
            <a:r>
              <a:rPr lang="en-US"/>
              <a:t>It frequently occurs in brain tissues and results from break down of neurons by released lysosomal enzymes resulting in formation of pockets of liquid, debris and cyst like structures in the brain tissue.</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ECF40"/>
            </a:gs>
            <a:gs pos="100000">
              <a:srgbClr val="846C21"/>
            </a:gs>
          </a:gsLst>
          <a:lin scaled="0"/>
        </a:gradFill>
        <a:effectLst/>
      </p:bgPr>
    </p:bg>
    <p:spTree>
      <p:nvGrpSpPr>
        <p:cNvPr id="1" name=""/>
        <p:cNvGrpSpPr/>
        <p:nvPr/>
      </p:nvGrpSpPr>
      <p:grpSpPr/>
      <p:sp>
        <p:nvSpPr>
          <p:cNvPr id="3" name="Content Placeholder 2"/>
          <p:cNvSpPr>
            <a:spLocks noGrp="1"/>
          </p:cNvSpPr>
          <p:nvPr>
            <p:ph idx="1"/>
          </p:nvPr>
        </p:nvSpPr>
        <p:spPr>
          <a:xfrm>
            <a:off x="838200" y="242570"/>
            <a:ext cx="10515600" cy="5934710"/>
          </a:xfrm>
        </p:spPr>
        <p:txBody>
          <a:bodyPr>
            <a:normAutofit/>
          </a:bodyPr>
          <a:p>
            <a:pPr marL="0" indent="0">
              <a:buNone/>
            </a:pPr>
            <a:r>
              <a:rPr lang="en-US" b="1">
                <a:solidFill>
                  <a:schemeClr val="accent6"/>
                </a:solidFill>
              </a:rPr>
              <a:t>Abnormal and normal accumulation of intracellular substances</a:t>
            </a:r>
            <a:endParaRPr lang="en-US" b="1">
              <a:solidFill>
                <a:schemeClr val="accent6"/>
              </a:solidFill>
            </a:endParaRPr>
          </a:p>
          <a:p>
            <a:pPr marL="0" indent="0">
              <a:buNone/>
            </a:pPr>
            <a:r>
              <a:rPr lang="en-US"/>
              <a:t>Intracellular accumulations often result from environmental changes or an inability of the cell to process materials (substances) that cannot be metabolized by the cells. These substances may accumulate in the cytoplasm. As a result common changes include:</a:t>
            </a:r>
            <a:endParaRPr lang="en-US"/>
          </a:p>
          <a:p>
            <a:pPr marL="0" indent="0">
              <a:buNone/>
            </a:pPr>
            <a:r>
              <a:rPr lang="en-US"/>
              <a:t>1. Cellular swelling.</a:t>
            </a:r>
            <a:endParaRPr lang="en-US"/>
          </a:p>
          <a:p>
            <a:pPr marL="0" indent="0">
              <a:buNone/>
            </a:pPr>
            <a:r>
              <a:rPr lang="en-US"/>
              <a:t>2. Lipid accumulation (Fatty change process in the cytoplasm of cells).</a:t>
            </a:r>
            <a:endParaRPr lang="en-US"/>
          </a:p>
          <a:p>
            <a:pPr marL="0" indent="0">
              <a:buNone/>
            </a:pPr>
            <a:r>
              <a:rPr lang="en-US"/>
              <a:t>3. Glycogen depositions (Excess deposition of glycogen in organs).</a:t>
            </a:r>
            <a:endParaRPr lang="en-US"/>
          </a:p>
          <a:p>
            <a:pPr marL="0" indent="0">
              <a:buNone/>
            </a:pPr>
            <a:r>
              <a:rPr lang="en-US"/>
              <a:t>4.  Calcification (precipitation of calcium in dead or Chronic inflammation area)</a:t>
            </a:r>
            <a:endParaRPr lang="en-US"/>
          </a:p>
          <a:p>
            <a:pPr marL="0" indent="0">
              <a:buNone/>
            </a:pPr>
            <a:r>
              <a:rPr lang="en-US"/>
              <a:t>5. Hyaline infiltration( characteristic alteration within cells or in the Extra-cellular spaces that appear as inclusion on stained histology).</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12D86"/>
            </a:gs>
            <a:gs pos="100000">
              <a:srgbClr val="0E2557"/>
            </a:gs>
          </a:gsLst>
          <a:lin scaled="0"/>
        </a:gradFill>
        <a:effectLst/>
      </p:bgPr>
    </p:bg>
    <p:spTree>
      <p:nvGrpSpPr>
        <p:cNvPr id="1" name=""/>
        <p:cNvGrpSpPr/>
        <p:nvPr/>
      </p:nvGrpSpPr>
      <p:grpSpPr/>
      <p:sp>
        <p:nvSpPr>
          <p:cNvPr id="3" name="Content Placeholder 2"/>
          <p:cNvSpPr>
            <a:spLocks noGrp="1"/>
          </p:cNvSpPr>
          <p:nvPr>
            <p:ph idx="1"/>
          </p:nvPr>
        </p:nvSpPr>
        <p:spPr>
          <a:xfrm>
            <a:off x="838200" y="287655"/>
            <a:ext cx="10515600" cy="5889625"/>
          </a:xfrm>
        </p:spPr>
        <p:txBody>
          <a:bodyPr>
            <a:normAutofit fontScale="80000"/>
          </a:bodyPr>
          <a:p>
            <a:pPr marL="0" indent="0">
              <a:buNone/>
            </a:pPr>
            <a:r>
              <a:rPr lang="en-US" b="1"/>
              <a:t>Changes to cellular size or numbers</a:t>
            </a:r>
            <a:r>
              <a:rPr lang="en-US"/>
              <a:t> Changes in size and numbers of the cells are usually</a:t>
            </a:r>
            <a:endParaRPr lang="en-US"/>
          </a:p>
          <a:p>
            <a:pPr marL="0" indent="0">
              <a:buNone/>
            </a:pPr>
            <a:r>
              <a:rPr lang="en-US"/>
              <a:t>as a result of response to adapt to harmful agents.</a:t>
            </a:r>
            <a:endParaRPr lang="en-US"/>
          </a:p>
          <a:p>
            <a:pPr marL="0" indent="0">
              <a:buNone/>
            </a:pPr>
            <a:r>
              <a:rPr lang="en-US"/>
              <a:t>The changes include:</a:t>
            </a:r>
            <a:endParaRPr lang="en-US"/>
          </a:p>
          <a:p>
            <a:pPr marL="0" indent="0">
              <a:buNone/>
            </a:pPr>
            <a:r>
              <a:rPr lang="en-US" b="1"/>
              <a:t>I) Atrophy:</a:t>
            </a:r>
            <a:r>
              <a:rPr lang="en-US"/>
              <a:t> Atrophy refers to a decrease in cell size.</a:t>
            </a:r>
            <a:endParaRPr lang="en-US"/>
          </a:p>
          <a:p>
            <a:pPr marL="0" indent="0">
              <a:buNone/>
            </a:pPr>
            <a:r>
              <a:rPr lang="en-US"/>
              <a:t> </a:t>
            </a:r>
            <a:r>
              <a:rPr lang="en-US" b="1"/>
              <a:t>Causes:</a:t>
            </a:r>
            <a:r>
              <a:rPr lang="en-US"/>
              <a:t> </a:t>
            </a:r>
            <a:endParaRPr lang="en-US"/>
          </a:p>
          <a:p>
            <a:pPr marL="514350" indent="-514350">
              <a:buFont typeface="+mj-lt"/>
              <a:buAutoNum type="romanUcPeriod"/>
            </a:pPr>
            <a:r>
              <a:rPr lang="en-US"/>
              <a:t>Decreased work load (Disuse atrophy)</a:t>
            </a:r>
            <a:endParaRPr lang="en-US"/>
          </a:p>
          <a:p>
            <a:pPr marL="514350" indent="-514350">
              <a:buFont typeface="+mj-lt"/>
              <a:buAutoNum type="romanUcPeriod"/>
            </a:pPr>
            <a:r>
              <a:rPr lang="en-US"/>
              <a:t>Loss of nerve supply</a:t>
            </a:r>
            <a:endParaRPr lang="en-US"/>
          </a:p>
          <a:p>
            <a:pPr marL="514350" indent="-514350">
              <a:buFont typeface="+mj-lt"/>
              <a:buAutoNum type="romanUcPeriod"/>
            </a:pPr>
            <a:r>
              <a:rPr lang="en-US"/>
              <a:t>Decreased blood supply</a:t>
            </a:r>
            <a:endParaRPr lang="en-US"/>
          </a:p>
          <a:p>
            <a:pPr marL="514350" indent="-514350">
              <a:buFont typeface="+mj-lt"/>
              <a:buAutoNum type="romanUcPeriod"/>
            </a:pPr>
            <a:r>
              <a:rPr lang="en-US"/>
              <a:t>Inadequate nutrition</a:t>
            </a:r>
            <a:endParaRPr lang="en-US"/>
          </a:p>
          <a:p>
            <a:pPr marL="514350" indent="-514350">
              <a:buFont typeface="+mj-lt"/>
              <a:buAutoNum type="romanUcPeriod"/>
            </a:pPr>
            <a:r>
              <a:rPr lang="en-US"/>
              <a:t> Loss of hormonal stimulation</a:t>
            </a:r>
            <a:endParaRPr lang="en-US"/>
          </a:p>
          <a:p>
            <a:pPr marL="0" indent="0">
              <a:buNone/>
            </a:pPr>
            <a:r>
              <a:rPr lang="en-US"/>
              <a:t>Example: Uterine atrophy after menopause.</a:t>
            </a:r>
            <a:endParaRPr lang="en-US"/>
          </a:p>
          <a:p>
            <a:pPr marL="0" indent="0">
              <a:buNone/>
            </a:pPr>
            <a:r>
              <a:rPr lang="en-US" b="1">
                <a:solidFill>
                  <a:schemeClr val="accent6"/>
                </a:solidFill>
              </a:rPr>
              <a:t>Physiologic Atrophy</a:t>
            </a:r>
            <a:endParaRPr lang="en-US" b="1">
              <a:solidFill>
                <a:schemeClr val="accent6"/>
              </a:solidFill>
            </a:endParaRPr>
          </a:p>
          <a:p>
            <a:pPr marL="0" indent="0">
              <a:buNone/>
            </a:pPr>
            <a:r>
              <a:rPr lang="en-US"/>
              <a:t>Example: Loss of muscle bulk with ageing.</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7B32B2"/>
            </a:gs>
            <a:gs pos="100000">
              <a:srgbClr val="401A5D"/>
            </a:gs>
          </a:gsLst>
          <a:lin scaled="0"/>
        </a:gradFill>
        <a:effectLst/>
      </p:bgPr>
    </p:bg>
    <p:spTree>
      <p:nvGrpSpPr>
        <p:cNvPr id="1" name=""/>
        <p:cNvGrpSpPr/>
        <p:nvPr/>
      </p:nvGrpSpPr>
      <p:grpSpPr/>
      <p:sp>
        <p:nvSpPr>
          <p:cNvPr id="3" name="Content Placeholder 2"/>
          <p:cNvSpPr>
            <a:spLocks noGrp="1"/>
          </p:cNvSpPr>
          <p:nvPr>
            <p:ph idx="1"/>
          </p:nvPr>
        </p:nvSpPr>
        <p:spPr>
          <a:xfrm>
            <a:off x="838200" y="213995"/>
            <a:ext cx="10515600" cy="5963285"/>
          </a:xfrm>
        </p:spPr>
        <p:txBody>
          <a:bodyPr>
            <a:normAutofit/>
          </a:bodyPr>
          <a:p>
            <a:pPr marL="0" indent="0">
              <a:buNone/>
            </a:pPr>
            <a:r>
              <a:rPr lang="en-US" b="1">
                <a:solidFill>
                  <a:schemeClr val="accent6"/>
                </a:solidFill>
              </a:rPr>
              <a:t>II) Dysplasia:</a:t>
            </a:r>
            <a:endParaRPr lang="en-US" b="1">
              <a:solidFill>
                <a:schemeClr val="accent6"/>
              </a:solidFill>
            </a:endParaRPr>
          </a:p>
          <a:p>
            <a:pPr marL="514350" indent="-514350">
              <a:buFont typeface="+mj-lt"/>
              <a:buAutoNum type="arabicPeriod"/>
            </a:pPr>
            <a:r>
              <a:rPr lang="en-US"/>
              <a:t>Dysplasia refers to the </a:t>
            </a:r>
            <a:r>
              <a:rPr lang="en-US">
                <a:solidFill>
                  <a:schemeClr val="accent1"/>
                </a:solidFill>
              </a:rPr>
              <a:t>appearance of cells that have undergone some atypical changes in response to chronic irritation.</a:t>
            </a:r>
            <a:endParaRPr lang="en-US"/>
          </a:p>
          <a:p>
            <a:pPr marL="514350" indent="-514350">
              <a:buFont typeface="+mj-lt"/>
              <a:buAutoNum type="arabicPeriod"/>
            </a:pPr>
            <a:r>
              <a:rPr lang="en-US"/>
              <a:t>It is not a true adaptive process in that it serves no specific functions.</a:t>
            </a:r>
            <a:endParaRPr lang="en-US"/>
          </a:p>
          <a:p>
            <a:pPr marL="514350" indent="-514350">
              <a:buFont typeface="+mj-lt"/>
              <a:buAutoNum type="arabicPeriod"/>
            </a:pPr>
            <a:r>
              <a:rPr lang="en-US"/>
              <a:t>It is controlled reproduction of cells, but closely related to malignancy in that it may transform into uncontrolled, rapid reproduction.</a:t>
            </a:r>
            <a:endParaRPr lang="en-US"/>
          </a:p>
          <a:p>
            <a:pPr marL="514350" indent="-514350">
              <a:buFont typeface="+mj-lt"/>
              <a:buAutoNum type="arabicPeriod"/>
            </a:pPr>
            <a:r>
              <a:rPr lang="en-US"/>
              <a:t>It is complete loss of normal architectural orientation of one cell with the next both in shape and size.</a:t>
            </a:r>
            <a:endParaRPr lang="en-US"/>
          </a:p>
          <a:p>
            <a:pPr marL="514350" indent="-514350">
              <a:buFont typeface="+mj-lt"/>
              <a:buAutoNum type="arabicPeriod"/>
            </a:pPr>
            <a:r>
              <a:rPr lang="en-US"/>
              <a:t>Epithelial cells are common sites for dysplastic changes.</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9EE256"/>
            </a:gs>
            <a:gs pos="100000">
              <a:srgbClr val="52762D"/>
            </a:gs>
          </a:gsLst>
          <a:lin scaled="0"/>
        </a:gradFill>
        <a:effectLst/>
      </p:bgPr>
    </p:bg>
    <p:spTree>
      <p:nvGrpSpPr>
        <p:cNvPr id="1" name=""/>
        <p:cNvGrpSpPr/>
        <p:nvPr/>
      </p:nvGrpSpPr>
      <p:grpSpPr/>
      <p:sp>
        <p:nvSpPr>
          <p:cNvPr id="3" name="Content Placeholder 2"/>
          <p:cNvSpPr>
            <a:spLocks noGrp="1"/>
          </p:cNvSpPr>
          <p:nvPr>
            <p:ph idx="1"/>
          </p:nvPr>
        </p:nvSpPr>
        <p:spPr>
          <a:xfrm>
            <a:off x="604520" y="405130"/>
            <a:ext cx="10749280" cy="5772150"/>
          </a:xfrm>
        </p:spPr>
        <p:txBody>
          <a:bodyPr>
            <a:normAutofit lnSpcReduction="10000"/>
          </a:bodyPr>
          <a:p>
            <a:pPr marL="0" indent="0">
              <a:buNone/>
            </a:pPr>
            <a:r>
              <a:rPr lang="en-US" b="1">
                <a:solidFill>
                  <a:schemeClr val="accent6"/>
                </a:solidFill>
              </a:rPr>
              <a:t>III) Hyperplasia:</a:t>
            </a:r>
            <a:r>
              <a:rPr lang="en-US"/>
              <a:t> It is defined as increase of tissue mass due to an increase in the number of cells.</a:t>
            </a:r>
            <a:endParaRPr lang="en-US"/>
          </a:p>
          <a:p>
            <a:pPr marL="0" indent="0">
              <a:buNone/>
            </a:pPr>
            <a:r>
              <a:rPr lang="en-US"/>
              <a:t>It occurs in cells that are under increased physiologic workload or stimulations. </a:t>
            </a:r>
            <a:endParaRPr lang="en-US"/>
          </a:p>
          <a:p>
            <a:pPr marL="0" indent="0">
              <a:buNone/>
            </a:pPr>
            <a:r>
              <a:rPr lang="en-US" b="1">
                <a:solidFill>
                  <a:schemeClr val="accent6"/>
                </a:solidFill>
              </a:rPr>
              <a:t>Types of Hyperplasia</a:t>
            </a:r>
            <a:endParaRPr lang="en-US" b="1">
              <a:solidFill>
                <a:schemeClr val="accent6"/>
              </a:solidFill>
            </a:endParaRPr>
          </a:p>
          <a:p>
            <a:pPr marL="0" indent="0">
              <a:buNone/>
            </a:pPr>
            <a:r>
              <a:rPr lang="en-US" b="1">
                <a:solidFill>
                  <a:schemeClr val="accent6"/>
                </a:solidFill>
              </a:rPr>
              <a:t>a) Physiologic Hyperplasia:</a:t>
            </a:r>
            <a:r>
              <a:rPr lang="en-US"/>
              <a:t> occurs when there hormonal stimulation</a:t>
            </a:r>
            <a:endParaRPr lang="en-US"/>
          </a:p>
          <a:p>
            <a:pPr marL="0" indent="0">
              <a:buNone/>
            </a:pPr>
            <a:r>
              <a:rPr lang="en-US"/>
              <a:t>Occurs in puberty and pregnancy</a:t>
            </a:r>
            <a:endParaRPr lang="en-US"/>
          </a:p>
          <a:p>
            <a:pPr marL="0" indent="0">
              <a:buNone/>
            </a:pPr>
            <a:r>
              <a:rPr lang="en-US" b="1">
                <a:solidFill>
                  <a:schemeClr val="accent6"/>
                </a:solidFill>
              </a:rPr>
              <a:t>b) Compensatory-Hyperplasia :</a:t>
            </a:r>
            <a:r>
              <a:rPr lang="en-US"/>
              <a:t> Occurs in organs that are capable of regenerating lost tissues.</a:t>
            </a:r>
            <a:endParaRPr lang="en-US"/>
          </a:p>
          <a:p>
            <a:pPr marL="0" indent="0">
              <a:buNone/>
            </a:pPr>
            <a:r>
              <a:rPr lang="en-US"/>
              <a:t>Example:  When part of liver is destroyed.</a:t>
            </a:r>
            <a:endParaRPr lang="en-US"/>
          </a:p>
          <a:p>
            <a:pPr marL="0" indent="0">
              <a:buNone/>
            </a:pPr>
            <a:r>
              <a:rPr lang="en-US" b="1">
                <a:solidFill>
                  <a:schemeClr val="accent6"/>
                </a:solidFill>
              </a:rPr>
              <a:t>c) Pathologic Hyperplasia:</a:t>
            </a:r>
            <a:r>
              <a:rPr lang="en-US"/>
              <a:t>  Is seen in abnormal stimulation of organs with cells that are capable of regeneration</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BFB11"/>
            </a:gs>
            <a:gs pos="100000">
              <a:srgbClr val="838309"/>
            </a:gs>
          </a:gsLst>
          <a:lin scaled="0"/>
        </a:gradFill>
        <a:effectLst/>
      </p:bgPr>
    </p:bg>
    <p:spTree>
      <p:nvGrpSpPr>
        <p:cNvPr id="1" name=""/>
        <p:cNvGrpSpPr/>
        <p:nvPr/>
      </p:nvGrpSpPr>
      <p:grpSpPr/>
      <p:sp>
        <p:nvSpPr>
          <p:cNvPr id="3" name="Content Placeholder 2"/>
          <p:cNvSpPr>
            <a:spLocks noGrp="1"/>
          </p:cNvSpPr>
          <p:nvPr>
            <p:ph idx="1"/>
          </p:nvPr>
        </p:nvSpPr>
        <p:spPr>
          <a:xfrm>
            <a:off x="472440" y="287655"/>
            <a:ext cx="11320780" cy="5889625"/>
          </a:xfrm>
        </p:spPr>
        <p:txBody>
          <a:bodyPr>
            <a:normAutofit/>
          </a:bodyPr>
          <a:p>
            <a:pPr marL="0" indent="0">
              <a:buNone/>
            </a:pPr>
            <a:r>
              <a:rPr lang="en-US" b="1">
                <a:solidFill>
                  <a:schemeClr val="accent6"/>
                </a:solidFill>
              </a:rPr>
              <a:t>IV) Hypertrophy:</a:t>
            </a:r>
            <a:r>
              <a:rPr lang="en-US"/>
              <a:t> Is an increase in the size of individual cells, resulting in increased tissue mass with out an increase in the number of cells.</a:t>
            </a:r>
            <a:endParaRPr lang="en-US"/>
          </a:p>
          <a:p>
            <a:pPr marL="0" indent="0">
              <a:buNone/>
            </a:pPr>
            <a:r>
              <a:rPr lang="en-US"/>
              <a:t>It is usually response of a specific organ to an</a:t>
            </a:r>
            <a:endParaRPr lang="en-US"/>
          </a:p>
          <a:p>
            <a:pPr marL="0" indent="0">
              <a:buNone/>
            </a:pPr>
            <a:r>
              <a:rPr lang="en-US"/>
              <a:t>increased demand for work.</a:t>
            </a:r>
            <a:endParaRPr lang="en-US"/>
          </a:p>
          <a:p>
            <a:pPr marL="0" indent="0">
              <a:buNone/>
            </a:pPr>
            <a:r>
              <a:rPr lang="en-US"/>
              <a:t>Example:  Enlargement of muscles in Athletes</a:t>
            </a:r>
            <a:endParaRPr lang="en-US"/>
          </a:p>
          <a:p>
            <a:pPr marL="0" indent="0">
              <a:buNone/>
            </a:pPr>
            <a:r>
              <a:rPr lang="en-US"/>
              <a:t>V) Metaplasia</a:t>
            </a:r>
            <a:endParaRPr lang="en-US"/>
          </a:p>
          <a:p>
            <a:pPr marL="0" indent="0">
              <a:buNone/>
            </a:pPr>
            <a:r>
              <a:rPr lang="en-US" b="1">
                <a:solidFill>
                  <a:schemeClr val="accent6"/>
                </a:solidFill>
              </a:rPr>
              <a:t>• Metaplasia </a:t>
            </a:r>
            <a:r>
              <a:rPr lang="en-US"/>
              <a:t>is a reversible change in which one type of adult cell is replaced by another type.</a:t>
            </a:r>
            <a:endParaRPr lang="en-US"/>
          </a:p>
          <a:p>
            <a:pPr marL="0" indent="0">
              <a:buNone/>
            </a:pPr>
            <a:r>
              <a:rPr lang="en-US"/>
              <a:t>• It is an adaptive substitution of one cell type more suitable to the hostile environment for another.</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012D86"/>
            </a:gs>
            <a:gs pos="100000">
              <a:srgbClr val="0E2557"/>
            </a:gs>
          </a:gsLst>
          <a:lin scaled="0"/>
        </a:gradFill>
        <a:effectLst/>
      </p:bgPr>
    </p:bg>
    <p:spTree>
      <p:nvGrpSpPr>
        <p:cNvPr id="1" name=""/>
        <p:cNvGrpSpPr/>
        <p:nvPr/>
      </p:nvGrpSpPr>
      <p:grpSpPr/>
      <p:sp>
        <p:nvSpPr>
          <p:cNvPr id="3" name="Content Placeholder 2"/>
          <p:cNvSpPr>
            <a:spLocks noGrp="1"/>
          </p:cNvSpPr>
          <p:nvPr>
            <p:ph idx="1"/>
          </p:nvPr>
        </p:nvSpPr>
        <p:spPr>
          <a:xfrm>
            <a:off x="838200" y="536575"/>
            <a:ext cx="10852150" cy="5640705"/>
          </a:xfrm>
        </p:spPr>
        <p:txBody>
          <a:bodyPr>
            <a:normAutofit/>
          </a:bodyPr>
          <a:p>
            <a:pPr marL="0" indent="0">
              <a:buNone/>
            </a:pPr>
            <a:r>
              <a:rPr lang="en-US" b="1">
                <a:solidFill>
                  <a:schemeClr val="accent6"/>
                </a:solidFill>
              </a:rPr>
              <a:t>CELLULAR INJURY (Cell Death)</a:t>
            </a:r>
            <a:endParaRPr lang="en-US" b="1">
              <a:solidFill>
                <a:schemeClr val="accent6"/>
              </a:solidFill>
            </a:endParaRPr>
          </a:p>
          <a:p>
            <a:pPr marL="0" indent="0">
              <a:buNone/>
            </a:pPr>
            <a:r>
              <a:rPr lang="en-US"/>
              <a:t>Cell injury can be sub lethal or lethal. Sub lethal injury alters functions with out causing cell death. The changes caused by this type of injury are potentially reversible if the injuring stimuli are removed.</a:t>
            </a:r>
            <a:endParaRPr lang="en-US"/>
          </a:p>
          <a:p>
            <a:pPr marL="0" indent="0">
              <a:buNone/>
            </a:pPr>
            <a:r>
              <a:rPr lang="en-US" b="1"/>
              <a:t>Causes of cell injury:</a:t>
            </a:r>
            <a:endParaRPr lang="en-US" b="1"/>
          </a:p>
          <a:p>
            <a:pPr marL="0" indent="0">
              <a:buNone/>
            </a:pPr>
            <a:r>
              <a:rPr lang="en-US"/>
              <a:t>Causes of cell injury are the same causes of cellular adaptive changes as mentioned above.</a:t>
            </a:r>
            <a:endParaRPr lang="en-US"/>
          </a:p>
          <a:p>
            <a:pPr marL="0" indent="0">
              <a:buNone/>
            </a:pPr>
            <a:r>
              <a:rPr lang="en-US" b="1"/>
              <a:t>Classification of cell injury:</a:t>
            </a:r>
            <a:r>
              <a:rPr lang="en-US"/>
              <a:t> Cellular injury can be reversible or it may progress to irreversible change (Lethal change).</a:t>
            </a:r>
            <a:endParaRPr lang="en-US"/>
          </a:p>
          <a:p>
            <a:pPr marL="0" indent="0">
              <a:buNone/>
            </a:pPr>
            <a:r>
              <a:rPr lang="en-US" b="1"/>
              <a:t>1. Reversible cell injury:</a:t>
            </a:r>
            <a:r>
              <a:rPr lang="en-US"/>
              <a:t> Is cell injury which can be reversed when the stimulus or the cause of injury is removed.</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7B32B2"/>
            </a:gs>
            <a:gs pos="100000">
              <a:srgbClr val="401A5D"/>
            </a:gs>
          </a:gsLst>
          <a:lin scaled="0"/>
        </a:gradFill>
        <a:effectLst/>
      </p:bgPr>
    </p:bg>
    <p:spTree>
      <p:nvGrpSpPr>
        <p:cNvPr id="1" name=""/>
        <p:cNvGrpSpPr/>
        <p:nvPr/>
      </p:nvGrpSpPr>
      <p:grpSpPr/>
      <p:sp>
        <p:nvSpPr>
          <p:cNvPr id="3" name="Content Placeholder 2"/>
          <p:cNvSpPr>
            <a:spLocks noGrp="1"/>
          </p:cNvSpPr>
          <p:nvPr>
            <p:ph idx="1"/>
          </p:nvPr>
        </p:nvSpPr>
        <p:spPr>
          <a:xfrm>
            <a:off x="193675" y="228600"/>
            <a:ext cx="11437620" cy="5948680"/>
          </a:xfrm>
        </p:spPr>
        <p:txBody>
          <a:bodyPr>
            <a:normAutofit fontScale="85000"/>
          </a:bodyPr>
          <a:p>
            <a:pPr marL="0" indent="0">
              <a:buNone/>
            </a:pPr>
            <a:r>
              <a:rPr lang="en-US"/>
              <a:t>Example: Ischemia: Ischemia refers to a critical lack of blood supply to a localized area.</a:t>
            </a:r>
            <a:endParaRPr lang="en-US"/>
          </a:p>
          <a:p>
            <a:pPr>
              <a:buFont typeface="Wingdings" panose="05000000000000000000" charset="0"/>
              <a:buChar char="Ø"/>
            </a:pPr>
            <a:r>
              <a:rPr lang="en-US"/>
              <a:t>It is reversible in that tissues are restored to normal function when</a:t>
            </a:r>
            <a:endParaRPr lang="en-US"/>
          </a:p>
          <a:p>
            <a:pPr marL="0" indent="0">
              <a:buFont typeface="Wingdings" panose="05000000000000000000" charset="0"/>
              <a:buNone/>
            </a:pPr>
            <a:r>
              <a:rPr lang="en-US"/>
              <a:t> oxygen is again supplied to them, but if late progress to ischemic infraction</a:t>
            </a:r>
            <a:endParaRPr lang="en-US"/>
          </a:p>
          <a:p>
            <a:pPr>
              <a:buFont typeface="Wingdings" panose="05000000000000000000" charset="0"/>
              <a:buChar char="Ø"/>
            </a:pPr>
            <a:r>
              <a:rPr lang="en-US"/>
              <a:t>It usually occurs in the presence of atherosclerosis in the major arteries.</a:t>
            </a:r>
            <a:endParaRPr lang="en-US"/>
          </a:p>
          <a:p>
            <a:pPr>
              <a:buFont typeface="Wingdings" panose="05000000000000000000" charset="0"/>
              <a:buChar char="Ø"/>
            </a:pPr>
            <a:r>
              <a:rPr lang="en-US"/>
              <a:t>The classic conditions resulting from ischemia is Angina pectoris.</a:t>
            </a:r>
            <a:endParaRPr lang="en-US"/>
          </a:p>
          <a:p>
            <a:pPr marL="0" indent="0">
              <a:buFont typeface="Wingdings" panose="05000000000000000000" charset="0"/>
              <a:buNone/>
            </a:pPr>
            <a:r>
              <a:rPr lang="en-US"/>
              <a:t>2. Irreversible Cell injury : It is cellular injury that can not be corrected (reversed) after the stimulus or cause has been removed.</a:t>
            </a:r>
            <a:endParaRPr lang="en-US"/>
          </a:p>
          <a:p>
            <a:pPr marL="0" indent="0">
              <a:buFont typeface="Wingdings" panose="05000000000000000000" charset="0"/>
              <a:buNone/>
            </a:pPr>
            <a:r>
              <a:rPr lang="en-US"/>
              <a:t>Example: </a:t>
            </a:r>
            <a:r>
              <a:rPr lang="en-US" b="1"/>
              <a:t> Infarction:</a:t>
            </a:r>
            <a:r>
              <a:rPr lang="en-US"/>
              <a:t>  Is localized area of</a:t>
            </a:r>
            <a:r>
              <a:rPr lang="en-US" b="1"/>
              <a:t> tissue death due to lack of blood supply</a:t>
            </a:r>
            <a:r>
              <a:rPr lang="en-US"/>
              <a:t>. It is also called </a:t>
            </a:r>
            <a:r>
              <a:rPr lang="en-US" b="1">
                <a:solidFill>
                  <a:schemeClr val="accent6"/>
                </a:solidFill>
              </a:rPr>
              <a:t>Ischemic Necrosis.</a:t>
            </a:r>
            <a:r>
              <a:rPr lang="en-US"/>
              <a:t> It is due to occlusion of </a:t>
            </a:r>
            <a:r>
              <a:rPr lang="en-US">
                <a:solidFill>
                  <a:schemeClr val="accent6"/>
                </a:solidFill>
              </a:rPr>
              <a:t>blood vessels by thrombus or embolus</a:t>
            </a:r>
            <a:r>
              <a:rPr lang="en-US"/>
              <a:t>. </a:t>
            </a:r>
            <a:r>
              <a:rPr lang="en-US" b="1"/>
              <a:t>Septic Infarction </a:t>
            </a:r>
            <a:r>
              <a:rPr lang="en-US"/>
              <a:t>is added when there is evidence of infection in the area.  It is irreversible cellular death due to lack of blood supply, when ischemia is persistent or late.</a:t>
            </a:r>
            <a:endParaRPr lang="en-US"/>
          </a:p>
          <a:p>
            <a:pPr marL="0" indent="0">
              <a:buFont typeface="Wingdings" panose="05000000000000000000" charset="0"/>
              <a:buNone/>
            </a:pPr>
            <a:r>
              <a:rPr lang="en-US"/>
              <a:t>• Example: Acute myocardial infarction (AMI)</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ECF40"/>
            </a:gs>
            <a:gs pos="100000">
              <a:srgbClr val="846C21"/>
            </a:gs>
          </a:gsLst>
          <a:lin scaled="0"/>
        </a:gradFill>
        <a:effectLst/>
      </p:bgPr>
    </p:bg>
    <p:spTree>
      <p:nvGrpSpPr>
        <p:cNvPr id="1" name=""/>
        <p:cNvGrpSpPr/>
        <p:nvPr/>
      </p:nvGrpSpPr>
      <p:grpSpPr/>
      <p:sp>
        <p:nvSpPr>
          <p:cNvPr id="3" name="Content Placeholder 2"/>
          <p:cNvSpPr>
            <a:spLocks noGrp="1"/>
          </p:cNvSpPr>
          <p:nvPr>
            <p:ph idx="1"/>
          </p:nvPr>
        </p:nvSpPr>
        <p:spPr>
          <a:xfrm>
            <a:off x="838200" y="478155"/>
            <a:ext cx="10515600" cy="5699125"/>
          </a:xfrm>
        </p:spPr>
        <p:txBody>
          <a:bodyPr>
            <a:normAutofit fontScale="85000"/>
          </a:bodyPr>
          <a:p>
            <a:pPr marL="0" indent="0">
              <a:buNone/>
            </a:pPr>
            <a:r>
              <a:rPr lang="en-US" b="1">
                <a:solidFill>
                  <a:schemeClr val="accent6"/>
                </a:solidFill>
              </a:rPr>
              <a:t>Necrosis:</a:t>
            </a:r>
            <a:r>
              <a:rPr lang="en-US"/>
              <a:t>The term necrosis refers to cell or tissue death characterized by structural evidence of this death.</a:t>
            </a:r>
            <a:endParaRPr lang="en-US"/>
          </a:p>
          <a:p>
            <a:pPr marL="0" indent="0">
              <a:buNone/>
            </a:pPr>
            <a:r>
              <a:rPr lang="en-US"/>
              <a:t>  The structure change  are  mitochondrial swelling, rupture of cell membrane, shrinking of nucleus or fragmenting, and release of lysozomal enzymes. </a:t>
            </a:r>
            <a:endParaRPr lang="en-US"/>
          </a:p>
          <a:p>
            <a:pPr marL="0" indent="0">
              <a:buNone/>
            </a:pPr>
            <a:r>
              <a:rPr lang="en-US" b="1">
                <a:solidFill>
                  <a:schemeClr val="accent6"/>
                </a:solidFill>
              </a:rPr>
              <a:t>classification of necrosis.</a:t>
            </a:r>
            <a:endParaRPr lang="en-US" b="1">
              <a:solidFill>
                <a:schemeClr val="accent6"/>
              </a:solidFill>
            </a:endParaRPr>
          </a:p>
          <a:p>
            <a:pPr marL="0" indent="0">
              <a:buNone/>
            </a:pPr>
            <a:r>
              <a:rPr lang="en-US" b="1">
                <a:solidFill>
                  <a:schemeClr val="accent6"/>
                </a:solidFill>
              </a:rPr>
              <a:t>Coagulative-Necrosis:</a:t>
            </a:r>
            <a:r>
              <a:rPr lang="en-US"/>
              <a:t>  Usually results from lack of blood supply to an area.</a:t>
            </a:r>
            <a:endParaRPr lang="en-US"/>
          </a:p>
          <a:p>
            <a:pPr marL="0" indent="0">
              <a:buNone/>
            </a:pPr>
            <a:r>
              <a:rPr lang="en-US"/>
              <a:t>• The cell structure and its architectural outline is preserved, but the nucleus is lost (structureless necrosis)</a:t>
            </a:r>
            <a:endParaRPr lang="en-US"/>
          </a:p>
          <a:p>
            <a:pPr marL="0" indent="0">
              <a:buNone/>
            </a:pPr>
            <a:r>
              <a:rPr lang="en-US" b="1">
                <a:solidFill>
                  <a:schemeClr val="accent6"/>
                </a:solidFill>
              </a:rPr>
              <a:t>• Caseouse Necrosis: </a:t>
            </a:r>
            <a:r>
              <a:rPr lang="en-US"/>
              <a:t> is a good</a:t>
            </a:r>
            <a:endParaRPr lang="en-US"/>
          </a:p>
          <a:p>
            <a:pPr marL="0" indent="0">
              <a:buNone/>
            </a:pPr>
            <a:r>
              <a:rPr lang="en-US"/>
              <a:t>example of structureless necrosis. It is common in tuberclosos and is  characterized by central area of necrosis which is soft, friable and surrounded by an area with a cheesy, crumbly appearance.</a:t>
            </a:r>
            <a:endParaRPr lang="en-US"/>
          </a:p>
          <a:p>
            <a:pPr marL="0" indent="0">
              <a:buNone/>
            </a:pPr>
            <a:endParaRPr lang="en-US" b="1">
              <a:solidFill>
                <a:schemeClr val="accent6"/>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5270</Words>
  <Application>WPS Presentation</Application>
  <PresentationFormat>Widescreen</PresentationFormat>
  <Paragraphs>77</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SimSun</vt:lpstr>
      <vt:lpstr>Wingdings</vt:lpstr>
      <vt:lpstr>Calibri Light</vt:lpstr>
      <vt:lpstr>Calibri</vt:lpstr>
      <vt:lpstr>Microsoft YaHei</vt:lpstr>
      <vt:lpstr>Arial Unicode MS</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uwikunda patrick</cp:lastModifiedBy>
  <cp:revision>2</cp:revision>
  <dcterms:created xsi:type="dcterms:W3CDTF">2024-10-12T14:38:09Z</dcterms:created>
  <dcterms:modified xsi:type="dcterms:W3CDTF">2024-10-12T14:44:28Z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C092E8781CEA438199A03ECEE743D11B_11</vt:lpwstr>
  </property>
  <property fmtid="{D5CDD505-2E9C-101B-9397-08002B2CF9AE}" pid="3" name="KSOProductBuildVer">
    <vt:lpwstr>1033-12.2.0.18283</vt:lpwstr>
  </property>
</Properties>
</file>