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63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  <inkml:channel name="F" type="integer" max="1023" units="dev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  <inkml:channelProperty channel="F" name="resolution" value="0" units="1/dev"/>
        </inkml:channelProperties>
      </inkml:inkSource>
      <inkml:timestamp xml:id="ts0" timeString="2024-10-12T14:02:43"/>
    </inkml:context>
    <inkml:brush xml:id="br0">
      <inkml:brushProperty name="width" value="0.09701" units="cm"/>
      <inkml:brushProperty name="height" value="0.09701" units="cm"/>
      <inkml:brushProperty name="color" value="#1b7ccb"/>
      <inkml:brushProperty name="ignorePressure" value="0"/>
    </inkml:brush>
  </inkml:definitions>
  <inkml:trace contextRef="#ctx0" brushRef="#br0">8693.851 4979.635 767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  <inkml:channel name="F" type="integer" max="1023" units="dev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  <inkml:channelProperty channel="F" name="resolution" value="0" units="1/dev"/>
        </inkml:channelProperties>
      </inkml:inkSource>
      <inkml:timestamp xml:id="ts0" timeString="2024-10-12T14:02:47"/>
    </inkml:context>
    <inkml:brush xml:id="br0">
      <inkml:brushProperty name="width" value="0.09701" units="cm"/>
      <inkml:brushProperty name="height" value="0.09701" units="cm"/>
      <inkml:brushProperty name="color" value="#1b7ccb"/>
      <inkml:brushProperty name="ignorePressure" value="0"/>
    </inkml:brush>
  </inkml:definitions>
  <inkml:trace contextRef="#ctx0" brushRef="#br0">10871.851 4979.635 767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  <inkml:channel name="F" type="integer" max="1023" units="dev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  <inkml:channelProperty channel="F" name="resolution" value="0" units="1/dev"/>
        </inkml:channelProperties>
      </inkml:inkSource>
      <inkml:timestamp xml:id="ts0" timeString="2024-10-12T14:00:52"/>
    </inkml:context>
    <inkml:brush xml:id="br0">
      <inkml:brushProperty name="width" value="0.09701" units="cm"/>
      <inkml:brushProperty name="height" value="0.09701" units="cm"/>
      <inkml:brushProperty name="color" value="#1b7ccb"/>
      <inkml:brushProperty name="ignorePressure" value="0"/>
    </inkml:brush>
  </inkml:definitions>
  <inkml:trace contextRef="#ctx0" brushRef="#br0">5697.851 7134.635 767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  <inkml:channel name="F" type="integer" max="1023" units="dev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  <inkml:channelProperty channel="F" name="resolution" value="0" units="1/dev"/>
        </inkml:channelProperties>
      </inkml:inkSource>
      <inkml:timestamp xml:id="ts0" timeString="2024-10-12T14:01:04"/>
    </inkml:context>
    <inkml:brush xml:id="br0">
      <inkml:brushProperty name="width" value="0.09701" units="cm"/>
      <inkml:brushProperty name="height" value="0.09701" units="cm"/>
      <inkml:brushProperty name="color" value="#1b7ccb"/>
      <inkml:brushProperty name="ignorePressure" value="0"/>
    </inkml:brush>
  </inkml:definitions>
  <inkml:trace contextRef="#ctx0" brushRef="#br0">7486.851 8169.635 767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p>
            <a:r>
              <a:rPr lang="en-US">
                <a:sym typeface="+mn-ea"/>
              </a:rPr>
              <a:t>prepared by uwikunda patrick. share to your collegue, and make exercise for free on cliniquenursingschool.com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p>
            <a:r>
              <a:rPr lang="en-US"/>
              <a:t>prepared by uwikunda patrick. share to your collegue, and make exercise for free on cliniquenursingschool.com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p>
            <a:r>
              <a:rPr lang="en-US">
                <a:sym typeface="+mn-ea"/>
              </a:rPr>
              <a:t>prepared by uwikunda patrick. share to your collegue, and make exercise for free on cliniquenursingschool.com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p>
            <a:r>
              <a:rPr lang="en-US"/>
              <a:t>prepared by uwikunda patrick. please follow the cliniquenurse.com and you may exercise for free on this website.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p>
            <a:r>
              <a:rPr lang="en-US">
                <a:sym typeface="+mn-ea"/>
              </a:rPr>
              <a:t>prepared by uwikunda patrick. share to your collegue, and make exercise for free on cliniquenursingschool.com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p>
            <a:r>
              <a:rPr lang="en-US">
                <a:sym typeface="+mn-ea"/>
              </a:rPr>
              <a:t>prepared by uwikunda patrick. share to your collegue, and make exercise for free on cliniquenursingschool.com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p>
            <a:r>
              <a:rPr lang="en-US">
                <a:sym typeface="+mn-ea"/>
              </a:rPr>
              <a:t>prepared by uwikunda patrick. share to your collegue, and make exercise for free on cliniquenursingschool.com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p>
            <a:r>
              <a:rPr lang="en-US">
                <a:sym typeface="+mn-ea"/>
              </a:rPr>
              <a:t>prepared by uwikunda patrick. share to your collegue, and make exercise for free on cliniquenursingschool.com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customXml" Target="../ink/ink2.xml"/><Relationship Id="rId2" Type="http://schemas.openxmlformats.org/officeDocument/2006/relationships/image" Target="../media/image3.png"/><Relationship Id="rId1" Type="http://schemas.openxmlformats.org/officeDocument/2006/relationships/customXml" Target="../ink/ink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Relationship Id="rId3" Type="http://schemas.openxmlformats.org/officeDocument/2006/relationships/customXml" Target="../ink/ink4.xml"/><Relationship Id="rId2" Type="http://schemas.openxmlformats.org/officeDocument/2006/relationships/image" Target="../media/image3.png"/><Relationship Id="rId1" Type="http://schemas.openxmlformats.org/officeDocument/2006/relationships/customXml" Target="../ink/ink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en-US"/>
              <a:t>Topic: Tropical and communicable disease</a:t>
            </a:r>
            <a:endParaRPr lang="en-US"/>
          </a:p>
          <a:p>
            <a:r>
              <a:rPr lang="en-US"/>
              <a:t>Sub topic: key term used in tropical and communicable disease.</a:t>
            </a:r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r:id="rId1" p14:bwMode="auto">
            <p14:nvContentPartPr>
              <p14:cNvPr id="4" name="Ink 3"/>
              <p14:cNvContentPartPr/>
              <p14:nvPr/>
            </p14:nvContentPartPr>
            <p14:xfrm>
              <a:off x="5520690" y="3162300"/>
              <a:ext cx="635" cy="635"/>
            </p14:xfrm>
          </p:contentPart>
        </mc:Choice>
        <mc:Fallback xmlns="">
          <p:pic>
            <p:nvPicPr>
              <p:cNvPr id="4" name="Ink 3"/>
            </p:nvPicPr>
            <p:blipFill>
              <a:blip r:embed="rId2"/>
            </p:blipFill>
            <p:spPr>
              <a:xfrm>
                <a:off x="5520690" y="3162300"/>
                <a:ext cx="635" cy="635"/>
              </a:xfrm>
              <a:prstGeom prst="rect"/>
            </p:spPr>
          </p:pic>
        </mc:Fallback>
      </mc:AlternateContent>
      <p:sp>
        <p:nvSpPr>
          <p:cNvPr id="5" name="Text Box 4"/>
          <p:cNvSpPr txBox="1"/>
          <p:nvPr/>
        </p:nvSpPr>
        <p:spPr>
          <a:xfrm>
            <a:off x="7806055" y="247713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r:id="rId3" p14:bwMode="auto">
            <p14:nvContentPartPr>
              <p14:cNvPr id="6" name="Ink 5"/>
              <p14:cNvContentPartPr/>
              <p14:nvPr/>
            </p14:nvContentPartPr>
            <p14:xfrm>
              <a:off x="6903720" y="3162300"/>
              <a:ext cx="635" cy="635"/>
            </p14:xfrm>
          </p:contentPart>
        </mc:Choice>
        <mc:Fallback xmlns="">
          <p:pic>
            <p:nvPicPr>
              <p:cNvPr id="6" name="Ink 5"/>
            </p:nvPicPr>
            <p:blipFill>
              <a:blip r:embed="rId2"/>
            </p:blipFill>
            <p:spPr>
              <a:xfrm>
                <a:off x="6903720" y="3162300"/>
                <a:ext cx="635" cy="635"/>
              </a:xfrm>
              <a:prstGeom prst="rect"/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" y="334010"/>
            <a:ext cx="11582400" cy="6363335"/>
          </a:xfrm>
        </p:spPr>
        <p:txBody>
          <a:bodyPr>
            <a:normAutofit fontScale="70000"/>
          </a:bodyPr>
          <a:p>
            <a:pPr marL="0" indent="0">
              <a:buNone/>
            </a:pPr>
            <a:r>
              <a:rPr lang="en-US" b="1"/>
              <a:t>Infection: </a:t>
            </a:r>
            <a:r>
              <a:rPr lang="en-US"/>
              <a:t>Invasion by and multiplication of pathogenic microorganisms (bacteria, fungi, viruses, parasites,…) in a bodily part or tissue, which may produce subsequent tissue injury and progress to overt disease through a variety of cellular or toxic mechanisms.</a:t>
            </a:r>
            <a:endParaRPr lang="en-US"/>
          </a:p>
          <a:p>
            <a:pPr marL="0" indent="0">
              <a:buNone/>
            </a:pPr>
            <a:r>
              <a:rPr lang="en-US" b="1">
                <a:solidFill>
                  <a:schemeClr val="accent6"/>
                </a:solidFill>
              </a:rPr>
              <a:t>Communicable disease: </a:t>
            </a:r>
            <a:r>
              <a:rPr lang="en-US"/>
              <a:t>is a disease that can spread from one person to another or from animals to people.</a:t>
            </a:r>
            <a:endParaRPr lang="en-US"/>
          </a:p>
          <a:p>
            <a:pPr marL="0" indent="0">
              <a:buNone/>
            </a:pPr>
            <a:r>
              <a:rPr lang="en-US" b="1">
                <a:solidFill>
                  <a:schemeClr val="accent6"/>
                </a:solidFill>
              </a:rPr>
              <a:t>Disease:</a:t>
            </a:r>
            <a:r>
              <a:rPr lang="en-US"/>
              <a:t> A change away from a normal state of health to an abnormal state in which health is diminished. This means that an infection (growth and multiplication of pathogens) causes a disease.</a:t>
            </a:r>
            <a:endParaRPr lang="en-US"/>
          </a:p>
          <a:p>
            <a:pPr marL="0" indent="0">
              <a:buNone/>
            </a:pPr>
            <a:r>
              <a:rPr lang="en-US" b="1">
                <a:solidFill>
                  <a:schemeClr val="accent6"/>
                </a:solidFill>
              </a:rPr>
              <a:t>Sign:</a:t>
            </a:r>
            <a:r>
              <a:rPr lang="en-US"/>
              <a:t> A sign is an objective change in body function that may be observed and measured by an individual in addition to the patient’s feelings.</a:t>
            </a:r>
            <a:endParaRPr lang="en-US"/>
          </a:p>
          <a:p>
            <a:pPr marL="0" indent="0">
              <a:buNone/>
            </a:pPr>
            <a:r>
              <a:rPr lang="en-US" b="1">
                <a:solidFill>
                  <a:schemeClr val="accent6"/>
                </a:solidFill>
              </a:rPr>
              <a:t>Health:</a:t>
            </a:r>
            <a:r>
              <a:rPr lang="en-US"/>
              <a:t> is defined as a complete state of physical, mental and social well-being and not the mere absence of disease.</a:t>
            </a:r>
            <a:endParaRPr lang="en-US"/>
          </a:p>
          <a:p>
            <a:pPr marL="0" indent="0">
              <a:buNone/>
            </a:pPr>
            <a:r>
              <a:rPr lang="en-US" b="1">
                <a:solidFill>
                  <a:schemeClr val="accent6"/>
                </a:solidFill>
              </a:rPr>
              <a:t>Symptom:</a:t>
            </a:r>
            <a:r>
              <a:rPr lang="en-US"/>
              <a:t> A symptom is a change in body function felt by the patient.</a:t>
            </a:r>
            <a:endParaRPr lang="en-US"/>
          </a:p>
          <a:p>
            <a:pPr marL="0" indent="0">
              <a:buNone/>
            </a:pPr>
            <a:r>
              <a:rPr lang="en-US" b="1">
                <a:solidFill>
                  <a:schemeClr val="accent6"/>
                </a:solidFill>
              </a:rPr>
              <a:t>Syndrome: </a:t>
            </a:r>
            <a:r>
              <a:rPr lang="en-US"/>
              <a:t>A collection of signs and symptoms characterizing a disease or an abnormality.</a:t>
            </a:r>
            <a:endParaRPr lang="en-US"/>
          </a:p>
          <a:p>
            <a:pPr marL="0" indent="0">
              <a:buNone/>
            </a:pPr>
            <a:r>
              <a:rPr lang="en-US" b="1">
                <a:solidFill>
                  <a:schemeClr val="accent6"/>
                </a:solidFill>
              </a:rPr>
              <a:t>Etiology: </a:t>
            </a:r>
            <a:r>
              <a:rPr lang="en-US"/>
              <a:t>The cause of a disease or abnormal condition; or a branch of medical science concerned with the cause of disease. </a:t>
            </a:r>
            <a:endParaRPr lang="en-US"/>
          </a:p>
        </p:txBody>
      </p:sp>
      <p:sp>
        <p:nvSpPr>
          <p:cNvPr id="4" name="Text Box 3"/>
          <p:cNvSpPr txBox="1"/>
          <p:nvPr/>
        </p:nvSpPr>
        <p:spPr>
          <a:xfrm>
            <a:off x="4329430" y="632904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cliniquenurse.com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4790"/>
            <a:ext cx="11705590" cy="6431280"/>
          </a:xfrm>
        </p:spPr>
        <p:txBody>
          <a:bodyPr>
            <a:normAutofit fontScale="75000"/>
          </a:bodyPr>
          <a:p>
            <a:pPr marL="0" indent="0">
              <a:buNone/>
            </a:pPr>
            <a:r>
              <a:rPr lang="en-US" b="1">
                <a:solidFill>
                  <a:schemeClr val="accent6"/>
                </a:solidFill>
              </a:rPr>
              <a:t>Pathophysiology:</a:t>
            </a:r>
            <a:r>
              <a:rPr lang="en-US"/>
              <a:t> The functional changes associated with or resulting from disease or injury. or The study of such changes. It is also known as physiopathology.</a:t>
            </a:r>
            <a:endParaRPr lang="en-US"/>
          </a:p>
          <a:p>
            <a:pPr marL="0" indent="0">
              <a:buNone/>
            </a:pPr>
            <a:r>
              <a:rPr lang="en-US" b="1">
                <a:solidFill>
                  <a:schemeClr val="accent6"/>
                </a:solidFill>
              </a:rPr>
              <a:t>Pathogenesis:</a:t>
            </a:r>
            <a:r>
              <a:rPr lang="en-US"/>
              <a:t> The development of morbid conditions; more specifically the cellular events and reactions and other pathologic mechanisms occurring in the development of a disease.</a:t>
            </a:r>
            <a:endParaRPr lang="en-US"/>
          </a:p>
          <a:p>
            <a:pPr marL="0" indent="0">
              <a:buNone/>
            </a:pPr>
            <a:r>
              <a:rPr lang="en-US" b="1">
                <a:solidFill>
                  <a:schemeClr val="accent6"/>
                </a:solidFill>
              </a:rPr>
              <a:t>Pathogenecity:</a:t>
            </a:r>
            <a:r>
              <a:rPr lang="en-US"/>
              <a:t> The ability of a microbe to cause disease.</a:t>
            </a:r>
            <a:endParaRPr lang="en-US"/>
          </a:p>
          <a:p>
            <a:pPr marL="0" indent="0">
              <a:buNone/>
            </a:pPr>
            <a:r>
              <a:rPr lang="en-US" b="1">
                <a:solidFill>
                  <a:schemeClr val="accent6"/>
                </a:solidFill>
              </a:rPr>
              <a:t>Virulence: </a:t>
            </a:r>
            <a:r>
              <a:rPr lang="en-US"/>
              <a:t>The degree of pathogenicity in a microorganism.</a:t>
            </a:r>
            <a:endParaRPr lang="en-US"/>
          </a:p>
          <a:p>
            <a:pPr marL="0" indent="0">
              <a:buNone/>
            </a:pPr>
            <a:r>
              <a:rPr lang="en-US" b="1">
                <a:solidFill>
                  <a:schemeClr val="accent6"/>
                </a:solidFill>
              </a:rPr>
              <a:t>Acute infection:</a:t>
            </a:r>
            <a:r>
              <a:rPr lang="en-US"/>
              <a:t> An infection characterized by sudden onset, rapid progression, and often with severe symptoms.</a:t>
            </a:r>
            <a:endParaRPr lang="en-US"/>
          </a:p>
          <a:p>
            <a:pPr marL="0" indent="0">
              <a:buNone/>
            </a:pPr>
            <a:r>
              <a:rPr lang="en-US" b="1">
                <a:solidFill>
                  <a:schemeClr val="accent6"/>
                </a:solidFill>
              </a:rPr>
              <a:t>Chronic infection:</a:t>
            </a:r>
            <a:r>
              <a:rPr lang="en-US"/>
              <a:t> An infection characterized by delayed onset and slow progression.</a:t>
            </a:r>
            <a:endParaRPr lang="en-US"/>
          </a:p>
          <a:p>
            <a:pPr marL="0" indent="0">
              <a:buNone/>
            </a:pPr>
            <a:r>
              <a:rPr lang="en-US" b="1">
                <a:solidFill>
                  <a:schemeClr val="accent6"/>
                </a:solidFill>
              </a:rPr>
              <a:t>Primary infection:</a:t>
            </a:r>
            <a:r>
              <a:rPr lang="en-US"/>
              <a:t> An infection that develops in an otherwise healthy individual.</a:t>
            </a:r>
            <a:endParaRPr lang="en-US"/>
          </a:p>
          <a:p>
            <a:pPr marL="0" indent="0">
              <a:buNone/>
            </a:pPr>
            <a:r>
              <a:rPr lang="en-US" b="1">
                <a:solidFill>
                  <a:schemeClr val="accent6"/>
                </a:solidFill>
              </a:rPr>
              <a:t>Secondary infection:</a:t>
            </a:r>
            <a:r>
              <a:rPr lang="en-US"/>
              <a:t> An infection that develops in an individual who is already infected with a different pathogen.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  <p:sp>
        <p:nvSpPr>
          <p:cNvPr id="5" name="Text Box 4"/>
          <p:cNvSpPr txBox="1"/>
          <p:nvPr/>
        </p:nvSpPr>
        <p:spPr>
          <a:xfrm>
            <a:off x="4548505" y="628777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cliniquenurse.com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205" y="336550"/>
            <a:ext cx="11544300" cy="5791200"/>
          </a:xfrm>
        </p:spPr>
        <p:txBody>
          <a:bodyPr/>
          <a:p>
            <a:pPr marL="0" indent="0">
              <a:buNone/>
            </a:pPr>
            <a:r>
              <a:rPr lang="en-US" sz="2400" b="1">
                <a:solidFill>
                  <a:schemeClr val="accent6"/>
                </a:solidFill>
                <a:sym typeface="+mn-ea"/>
              </a:rPr>
              <a:t>Localized infection: </a:t>
            </a:r>
            <a:r>
              <a:rPr lang="en-US" sz="2400">
                <a:sym typeface="+mn-ea"/>
              </a:rPr>
              <a:t>An infection that is restricted to a specific location or region within the body of the host.</a:t>
            </a:r>
            <a:endParaRPr lang="en-US" sz="2400"/>
          </a:p>
          <a:p>
            <a:pPr marL="0" indent="0">
              <a:buNone/>
            </a:pPr>
            <a:r>
              <a:rPr lang="en-US" sz="2400" b="1">
                <a:solidFill>
                  <a:schemeClr val="accent6"/>
                </a:solidFill>
                <a:sym typeface="+mn-ea"/>
              </a:rPr>
              <a:t>Systemic infection: </a:t>
            </a:r>
            <a:r>
              <a:rPr lang="en-US" sz="2400">
                <a:sym typeface="+mn-ea"/>
              </a:rPr>
              <a:t>An infection that has spread to several regions or areas in the body of the host</a:t>
            </a:r>
            <a:endParaRPr lang="en-US" sz="2400"/>
          </a:p>
          <a:p>
            <a:pPr marL="0" indent="0">
              <a:buNone/>
            </a:pPr>
            <a:r>
              <a:rPr lang="en-US" sz="2400">
                <a:sym typeface="+mn-ea"/>
              </a:rPr>
              <a:t>Opportunistic infection: An infection caused by microorganisms that are commonly found in the host’s. This term is  used to refer to infections caused by organisms in the normal flora.</a:t>
            </a:r>
            <a:endParaRPr lang="en-US" sz="2400">
              <a:sym typeface="+mn-ea"/>
            </a:endParaRPr>
          </a:p>
          <a:p>
            <a:pPr marL="0" indent="0">
              <a:buNone/>
            </a:pPr>
            <a:r>
              <a:rPr lang="en-US" sz="2400" b="1">
                <a:solidFill>
                  <a:schemeClr val="accent6"/>
                </a:solidFill>
                <a:sym typeface="+mn-ea"/>
              </a:rPr>
              <a:t>Contagious disease:</a:t>
            </a:r>
            <a:r>
              <a:rPr lang="en-US" sz="2400">
                <a:sym typeface="+mn-ea"/>
              </a:rPr>
              <a:t> A communicable disease that is easily spread from one individual to another.</a:t>
            </a:r>
            <a:endParaRPr lang="en-US" sz="2400"/>
          </a:p>
          <a:p>
            <a:pPr marL="0" indent="0">
              <a:buNone/>
            </a:pPr>
            <a:r>
              <a:rPr lang="en-US" sz="2400" b="1">
                <a:solidFill>
                  <a:schemeClr val="accent6"/>
                </a:solidFill>
                <a:sym typeface="+mn-ea"/>
              </a:rPr>
              <a:t>Noncommunicable disease:</a:t>
            </a:r>
            <a:r>
              <a:rPr lang="en-US" sz="2400">
                <a:sym typeface="+mn-ea"/>
              </a:rPr>
              <a:t> A disease that is not transmitted from one individual to another</a:t>
            </a:r>
            <a:endParaRPr lang="en-US" sz="2400"/>
          </a:p>
          <a:p>
            <a:pPr marL="0" indent="0">
              <a:buNone/>
            </a:pPr>
            <a:r>
              <a:rPr lang="en-US" sz="2400" b="1">
                <a:solidFill>
                  <a:schemeClr val="accent6"/>
                </a:solidFill>
                <a:sym typeface="+mn-ea"/>
              </a:rPr>
              <a:t>Reservoir of infection:</a:t>
            </a:r>
            <a:r>
              <a:rPr lang="en-US" sz="2400">
                <a:sym typeface="+mn-ea"/>
              </a:rPr>
              <a:t> An organism in which a parasite lives and develops without damaging it, butthose parasite transmitted to other host and may cause danger.</a:t>
            </a:r>
            <a:endParaRPr lang="en-US" sz="2400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" y="293370"/>
            <a:ext cx="11541125" cy="6142990"/>
          </a:xfrm>
        </p:spPr>
        <p:txBody>
          <a:bodyPr>
            <a:normAutofit fontScale="90000"/>
          </a:bodyPr>
          <a:p>
            <a:pPr marL="0" indent="0">
              <a:buNone/>
            </a:pPr>
            <a:r>
              <a:rPr lang="en-US" b="1">
                <a:solidFill>
                  <a:schemeClr val="accent6"/>
                </a:solidFill>
              </a:rPr>
              <a:t>Carrier:</a:t>
            </a:r>
            <a:r>
              <a:rPr lang="en-US"/>
              <a:t> An individual who carries an infectious agent without any sign and symptoms, yet who can transmit the agent to another individual.</a:t>
            </a:r>
            <a:endParaRPr lang="en-US"/>
          </a:p>
          <a:p>
            <a:pPr marL="0" indent="0">
              <a:buNone/>
            </a:pPr>
            <a:r>
              <a:rPr lang="en-US" b="1">
                <a:solidFill>
                  <a:schemeClr val="accent6"/>
                </a:solidFill>
              </a:rPr>
              <a:t>Fomites:</a:t>
            </a:r>
            <a:r>
              <a:rPr lang="en-US"/>
              <a:t> Any inanimate object capable of being an intermediate in the indirect transmission of an infectious agent.</a:t>
            </a:r>
            <a:endParaRPr lang="en-US"/>
          </a:p>
          <a:p>
            <a:pPr marL="0" indent="0">
              <a:buNone/>
            </a:pPr>
            <a:r>
              <a:rPr lang="en-US" b="1">
                <a:solidFill>
                  <a:schemeClr val="accent6"/>
                </a:solidFill>
              </a:rPr>
              <a:t>Direct mechanisms of disease transmission: </a:t>
            </a:r>
            <a:r>
              <a:rPr lang="en-US"/>
              <a:t>Directly from person to person</a:t>
            </a:r>
            <a:endParaRPr lang="en-US"/>
          </a:p>
          <a:p>
            <a:pPr marL="0" indent="0">
              <a:buNone/>
            </a:pPr>
            <a:r>
              <a:rPr lang="en-US">
                <a:solidFill>
                  <a:schemeClr val="accent5"/>
                </a:solidFill>
              </a:rPr>
              <a:t>Examples:Direct skin contact, Airborne </a:t>
            </a:r>
            <a:endParaRPr lang="en-US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n-US" b="1">
                <a:solidFill>
                  <a:schemeClr val="accent6"/>
                </a:solidFill>
              </a:rPr>
              <a:t>Indirect mechanisms of disease transmission: </a:t>
            </a:r>
            <a:r>
              <a:rPr lang="en-US"/>
              <a:t>By the intermediate agents or objects.</a:t>
            </a:r>
            <a:endParaRPr lang="en-US"/>
          </a:p>
          <a:p>
            <a:pPr marL="0" indent="0">
              <a:buNone/>
            </a:pPr>
            <a:r>
              <a:rPr lang="en-US">
                <a:solidFill>
                  <a:schemeClr val="accent5"/>
                </a:solidFill>
              </a:rPr>
              <a:t>Examples:Food and Waterborne transmission; Fomites; Animal vectors</a:t>
            </a:r>
            <a:endParaRPr lang="en-US">
              <a:solidFill>
                <a:schemeClr val="accent5"/>
              </a:solidFill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3891280" y="63919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cliniquenurse.com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935" y="347980"/>
            <a:ext cx="11432540" cy="6385560"/>
          </a:xfrm>
        </p:spPr>
        <p:txBody>
          <a:bodyPr>
            <a:normAutofit lnSpcReduction="10000"/>
          </a:bodyPr>
          <a:p>
            <a:pPr marL="0" indent="0">
              <a:buNone/>
            </a:pPr>
            <a:r>
              <a:rPr lang="en-US" sz="2400" b="1">
                <a:solidFill>
                  <a:schemeClr val="accent6"/>
                </a:solidFill>
              </a:rPr>
              <a:t>Parasite:</a:t>
            </a:r>
            <a:r>
              <a:rPr lang="en-US" sz="2400"/>
              <a:t> it is an organism that lives in or on a second organism, called a host, usually causing it some harm.</a:t>
            </a:r>
            <a:endParaRPr lang="en-US" sz="2400"/>
          </a:p>
          <a:p>
            <a:pPr marL="0" indent="0">
              <a:buNone/>
            </a:pPr>
            <a:r>
              <a:rPr lang="en-US" sz="2400" b="1">
                <a:solidFill>
                  <a:schemeClr val="accent6"/>
                </a:solidFill>
              </a:rPr>
              <a:t>Parasitology:</a:t>
            </a:r>
            <a:r>
              <a:rPr lang="en-US" sz="2400"/>
              <a:t> The study of parasitic diseases</a:t>
            </a:r>
            <a:endParaRPr lang="en-US" sz="2400"/>
          </a:p>
          <a:p>
            <a:pPr marL="0" indent="0">
              <a:buNone/>
            </a:pPr>
            <a:r>
              <a:rPr lang="en-US" sz="2400" b="1">
                <a:solidFill>
                  <a:schemeClr val="accent6"/>
                </a:solidFill>
              </a:rPr>
              <a:t>Infestation: </a:t>
            </a:r>
            <a:r>
              <a:rPr lang="en-US" sz="2400"/>
              <a:t>parasitic attack or subsistence on the skin and/or its appendages, as by insects, mites, or ticks; sometimes used to denote parasitic invasion of the organs and tissues, as by helminths.</a:t>
            </a:r>
            <a:endParaRPr lang="en-US" sz="2400"/>
          </a:p>
          <a:p>
            <a:pPr marL="0" indent="0">
              <a:buNone/>
            </a:pPr>
            <a:r>
              <a:rPr lang="en-US" sz="2400" b="1">
                <a:solidFill>
                  <a:schemeClr val="accent6"/>
                </a:solidFill>
              </a:rPr>
              <a:t>FACTORS NECESSARY FOR THE EXISTENCE OF A COMMUNICABLE DISEASE</a:t>
            </a:r>
            <a:endParaRPr lang="en-US" sz="2400" b="1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 sz="2400"/>
              <a:t>The presence of a particular communicable disease in an area at a certain time depends on three main factors:</a:t>
            </a:r>
            <a:endParaRPr lang="en-US" sz="2400"/>
          </a:p>
          <a:p>
            <a:pPr marL="0" indent="0">
              <a:buNone/>
            </a:pPr>
            <a:r>
              <a:rPr lang="en-US" sz="2400" b="1">
                <a:solidFill>
                  <a:schemeClr val="accent6"/>
                </a:solidFill>
              </a:rPr>
              <a:t>a) Agent of a disease:</a:t>
            </a:r>
            <a:r>
              <a:rPr lang="en-US" sz="2400"/>
              <a:t> a living organism that causes the disease e.g. bacteria, a virus, parasite…</a:t>
            </a:r>
            <a:endParaRPr lang="en-US" sz="2400"/>
          </a:p>
          <a:p>
            <a:pPr marL="0" indent="0">
              <a:buNone/>
            </a:pPr>
            <a:r>
              <a:rPr lang="en-US" sz="2400" b="1">
                <a:solidFill>
                  <a:schemeClr val="accent6"/>
                </a:solidFill>
              </a:rPr>
              <a:t>b) The host:</a:t>
            </a:r>
            <a:r>
              <a:rPr lang="en-US" sz="2400"/>
              <a:t> a human or animal in which or on which an infectious agent lives and develops.</a:t>
            </a:r>
            <a:endParaRPr lang="en-US" sz="2400"/>
          </a:p>
          <a:p>
            <a:pPr marL="0" indent="0">
              <a:buNone/>
            </a:pPr>
            <a:r>
              <a:rPr lang="en-US" sz="2400" b="1">
                <a:solidFill>
                  <a:schemeClr val="accent6"/>
                </a:solidFill>
              </a:rPr>
              <a:t>c) The environment: </a:t>
            </a:r>
            <a:r>
              <a:rPr lang="en-US" sz="2400"/>
              <a:t>consisting of the various elements surrounding a person.</a:t>
            </a:r>
            <a:endParaRPr lang="en-US" sz="2400"/>
          </a:p>
        </p:txBody>
      </p:sp>
      <p:sp>
        <p:nvSpPr>
          <p:cNvPr id="30" name="Text Box 29"/>
          <p:cNvSpPr txBox="1"/>
          <p:nvPr/>
        </p:nvSpPr>
        <p:spPr>
          <a:xfrm rot="16200000">
            <a:off x="5436235" y="4652010"/>
            <a:ext cx="500380" cy="344424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p>
            <a:r>
              <a:rPr lang="en-US"/>
              <a:t>cliniquenurse.com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34010"/>
            <a:ext cx="10515600" cy="5843270"/>
          </a:xfrm>
        </p:spPr>
        <p:txBody>
          <a:bodyPr>
            <a:normAutofit/>
          </a:bodyPr>
          <a:p>
            <a:pPr marL="0" indent="0" algn="ctr">
              <a:buNone/>
            </a:pPr>
            <a:r>
              <a:rPr lang="en-US" sz="2800" b="1">
                <a:solidFill>
                  <a:schemeClr val="accent6"/>
                </a:solidFill>
              </a:rPr>
              <a:t>HOST</a:t>
            </a:r>
            <a:endParaRPr lang="en-US" sz="2800" b="1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 sz="2800" b="1">
                <a:solidFill>
                  <a:schemeClr val="accent6"/>
                </a:solidFill>
              </a:rPr>
              <a:t>Host</a:t>
            </a:r>
            <a:r>
              <a:rPr lang="en-US" sz="2800"/>
              <a:t> is defined as an organism, which </a:t>
            </a:r>
            <a:r>
              <a:rPr lang="en-US" sz="2800">
                <a:solidFill>
                  <a:schemeClr val="accent5"/>
                </a:solidFill>
              </a:rPr>
              <a:t>harbors the parasite and provides nourishment and shelter</a:t>
            </a:r>
            <a:r>
              <a:rPr lang="en-US" sz="2800"/>
              <a:t>.</a:t>
            </a:r>
            <a:endParaRPr lang="en-US" sz="2800"/>
          </a:p>
          <a:p>
            <a:pPr marL="0" indent="0">
              <a:buNone/>
            </a:pPr>
            <a:r>
              <a:rPr lang="en-US" sz="2800"/>
              <a:t>Types of Host:</a:t>
            </a:r>
            <a:endParaRPr lang="en-US" sz="2800"/>
          </a:p>
          <a:p>
            <a:pPr marL="0" indent="0">
              <a:buNone/>
            </a:pPr>
            <a:r>
              <a:rPr lang="en-US" sz="2800" b="1">
                <a:solidFill>
                  <a:schemeClr val="accent6"/>
                </a:solidFill>
              </a:rPr>
              <a:t>Definitive host: </a:t>
            </a:r>
            <a:r>
              <a:rPr lang="en-US" sz="2800"/>
              <a:t>The host in which the adult parasites replicate sexually (example, anopheles species), is called as definitive host. Th e defi nitive hosts may be human or nonhuman living things</a:t>
            </a:r>
            <a:endParaRPr lang="en-US" sz="2800"/>
          </a:p>
          <a:p>
            <a:pPr marL="0" indent="0">
              <a:buNone/>
            </a:pPr>
            <a:r>
              <a:rPr lang="en-US" sz="2800" b="1">
                <a:solidFill>
                  <a:schemeClr val="accent6"/>
                </a:solidFill>
              </a:rPr>
              <a:t>Intermediate host:</a:t>
            </a:r>
            <a:r>
              <a:rPr lang="en-US" sz="2800"/>
              <a:t> Th e host in which the parasite undergoes asexual multiplication is called as intermediate host. (example, in malaria parasite life cycle, humans are the intermediate hosts)</a:t>
            </a:r>
            <a:endParaRPr lang="en-US" sz="280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r:id="rId1" p14:bwMode="auto">
            <p14:nvContentPartPr>
              <p14:cNvPr id="4" name="Ink 3"/>
              <p14:cNvContentPartPr/>
              <p14:nvPr/>
            </p14:nvContentPartPr>
            <p14:xfrm>
              <a:off x="3618230" y="4530725"/>
              <a:ext cx="635" cy="635"/>
            </p14:xfrm>
          </p:contentPart>
        </mc:Choice>
        <mc:Fallback xmlns="">
          <p:pic>
            <p:nvPicPr>
              <p:cNvPr id="4" name="Ink 3"/>
            </p:nvPicPr>
            <p:blipFill>
              <a:blip r:embed="rId2"/>
            </p:blipFill>
            <p:spPr>
              <a:xfrm>
                <a:off x="3618230" y="4530725"/>
                <a:ext cx="635" cy="635"/>
              </a:xfrm>
              <a:prstGeom prst="rect"/>
            </p:spPr>
          </p:pic>
        </mc:Fallback>
      </mc:AlternateContent>
      <p:sp>
        <p:nvSpPr>
          <p:cNvPr id="30" name="Text Box 29"/>
          <p:cNvSpPr txBox="1"/>
          <p:nvPr/>
        </p:nvSpPr>
        <p:spPr>
          <a:xfrm rot="16200000">
            <a:off x="5332730" y="4197350"/>
            <a:ext cx="706120" cy="344424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p>
            <a:r>
              <a:rPr lang="en-US"/>
              <a:t>cliniquenurse.com</a:t>
            </a:r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r:id="rId3" p14:bwMode="auto">
            <p14:nvContentPartPr>
              <p14:cNvPr id="6" name="Ink 5"/>
              <p14:cNvContentPartPr/>
              <p14:nvPr/>
            </p14:nvContentPartPr>
            <p14:xfrm>
              <a:off x="4754245" y="5187950"/>
              <a:ext cx="635" cy="635"/>
            </p14:xfrm>
          </p:contentPart>
        </mc:Choice>
        <mc:Fallback xmlns="">
          <p:pic>
            <p:nvPicPr>
              <p:cNvPr id="6" name="Ink 5"/>
            </p:nvPicPr>
            <p:blipFill>
              <a:blip r:embed="rId2"/>
            </p:blipFill>
            <p:spPr>
              <a:xfrm>
                <a:off x="4754245" y="5187950"/>
                <a:ext cx="635" cy="635"/>
              </a:xfrm>
              <a:prstGeom prst="rect"/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2085"/>
            <a:ext cx="10515600" cy="4735195"/>
          </a:xfrm>
        </p:spPr>
        <p:txBody>
          <a:bodyPr/>
          <a:p>
            <a:pPr marL="0" indent="0">
              <a:buNone/>
            </a:pPr>
            <a:r>
              <a:rPr lang="en-US" b="1">
                <a:solidFill>
                  <a:schemeClr val="accent6"/>
                </a:solidFill>
              </a:rPr>
              <a:t>SUBCLINICAL INFECTION</a:t>
            </a:r>
            <a:endParaRPr lang="en-US" b="1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/>
              <a:t>This is an infection that </a:t>
            </a:r>
            <a:r>
              <a:rPr lang="en-US">
                <a:solidFill>
                  <a:srgbClr val="0070C0"/>
                </a:solidFill>
              </a:rPr>
              <a:t>has not yet shown the clinical symptoms</a:t>
            </a:r>
            <a:r>
              <a:rPr lang="en-US"/>
              <a:t> of the disease. The infection can be detected by the laboratory diagnosis and not by the clinical symptoms. </a:t>
            </a:r>
            <a:endParaRPr lang="en-US"/>
          </a:p>
          <a:p>
            <a:pPr marL="0" indent="0">
              <a:buNone/>
            </a:pPr>
            <a:r>
              <a:rPr lang="en-US" b="1">
                <a:solidFill>
                  <a:schemeClr val="accent6"/>
                </a:solidFill>
              </a:rPr>
              <a:t>CLINICAL INFECTION</a:t>
            </a:r>
            <a:endParaRPr lang="en-US" b="1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/>
              <a:t>This is an infection that</a:t>
            </a:r>
            <a:r>
              <a:rPr lang="en-US">
                <a:solidFill>
                  <a:srgbClr val="0070C0"/>
                </a:solidFill>
              </a:rPr>
              <a:t> shows the clinical symptoms </a:t>
            </a:r>
            <a:r>
              <a:rPr lang="en-US"/>
              <a:t>of the disease.</a:t>
            </a:r>
            <a:endParaRPr lang="en-US"/>
          </a:p>
        </p:txBody>
      </p:sp>
      <p:sp>
        <p:nvSpPr>
          <p:cNvPr id="30" name="Text Box 29"/>
          <p:cNvSpPr txBox="1"/>
          <p:nvPr/>
        </p:nvSpPr>
        <p:spPr>
          <a:xfrm rot="16200000">
            <a:off x="5332730" y="4197350"/>
            <a:ext cx="706120" cy="3444240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p>
            <a:r>
              <a:rPr lang="en-US"/>
              <a:t>cliniquenurse.com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4976</Words>
  <Application>WPS Presentation</Application>
  <PresentationFormat>Widescreen</PresentationFormat>
  <Paragraphs>70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</vt:lpstr>
      <vt:lpstr>SimSun</vt:lpstr>
      <vt:lpstr>Wingdings</vt:lpstr>
      <vt:lpstr>Microsoft YaHei</vt:lpstr>
      <vt:lpstr>Arial Unicode MS</vt:lpstr>
      <vt:lpstr>Calibri</vt:lpstr>
      <vt:lpstr>Blue Waves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uwikunda patrick</dc:creator>
  <cp:lastModifiedBy>uwikunda patrick</cp:lastModifiedBy>
  <cp:revision>3</cp:revision>
  <dcterms:created xsi:type="dcterms:W3CDTF">2024-10-12T11:09:00Z</dcterms:created>
  <dcterms:modified xsi:type="dcterms:W3CDTF">2024-10-12T17:45:35Z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C0F39CF3A3114E1B97D09BE2FC35CB77_11</vt:lpwstr>
  </property>
  <property fmtid="{D5CDD505-2E9C-101B-9397-08002B2CF9AE}" pid="3" name="KSOProductBuildVer">
    <vt:lpwstr>1033-12.2.0.18283</vt:lpwstr>
  </property>
</Properties>
</file>