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8" r:id="rId5"/>
    <p:sldId id="259" r:id="rId6"/>
    <p:sldId id="260" r:id="rId7"/>
    <p:sldId id="257" r:id="rId8"/>
    <p:sldId id="261" r:id="rId9"/>
    <p:sldId id="262" r:id="rId10"/>
    <p:sldId id="263" r:id="rId11"/>
    <p:sldId id="264" r:id="rId12"/>
    <p:sldId id="265" r:id="rId13"/>
    <p:sldId id="268"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t>prepared by uwikunda patrick. you may exercise your self on cliniquenursing.com</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sym typeface="+mn-ea"/>
              </a:rPr>
              <a:t>prepared by uwikunda patrick. you may exercise your self on cliniquenursing.com</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7B32B2"/>
            </a:gs>
            <a:gs pos="100000">
              <a:srgbClr val="401A5D"/>
            </a:gs>
          </a:gsLst>
          <a:lin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6585" y="1258570"/>
            <a:ext cx="11164570" cy="3999230"/>
          </a:xfrm>
        </p:spPr>
        <p:txBody>
          <a:bodyPr/>
          <a:lstStyle/>
          <a:p>
            <a:r>
              <a:rPr lang="en-US" sz="4000">
                <a:ln/>
                <a:solidFill>
                  <a:schemeClr val="tx1"/>
                </a:solidFill>
                <a:effectLst>
                  <a:outerShdw blurRad="38100" dist="19050" dir="2700000" algn="tl" rotWithShape="0">
                    <a:schemeClr val="dk1">
                      <a:alpha val="40000"/>
                    </a:schemeClr>
                  </a:outerShdw>
                </a:effectLst>
              </a:rPr>
              <a:t>Topic: Tropical and communicable disease</a:t>
            </a:r>
            <a:endParaRPr lang="en-US" sz="4000">
              <a:ln/>
              <a:solidFill>
                <a:schemeClr val="tx1"/>
              </a:solidFill>
              <a:effectLst>
                <a:outerShdw blurRad="38100" dist="19050" dir="2700000" algn="tl" rotWithShape="0">
                  <a:schemeClr val="dk1">
                    <a:alpha val="40000"/>
                  </a:schemeClr>
                </a:outerShdw>
              </a:effectLst>
            </a:endParaRPr>
          </a:p>
          <a:p>
            <a:r>
              <a:rPr lang="en-US" sz="4000">
                <a:ln/>
                <a:solidFill>
                  <a:schemeClr val="tx1"/>
                </a:solidFill>
                <a:effectLst>
                  <a:outerShdw blurRad="38100" dist="19050" dir="2700000" algn="tl" rotWithShape="0">
                    <a:schemeClr val="dk1">
                      <a:alpha val="40000"/>
                    </a:schemeClr>
                  </a:outerShdw>
                </a:effectLst>
              </a:rPr>
              <a:t>sub topic: phase of infection and chain of infection.</a:t>
            </a:r>
            <a:endParaRPr lang="en-US" sz="4000">
              <a:ln/>
              <a:solidFill>
                <a:schemeClr val="tx1"/>
              </a:solidFill>
              <a:effectLst>
                <a:outerShdw blurRad="38100" dist="19050" dir="2700000" algn="tl" rotWithShape="0">
                  <a:schemeClr val="dk1">
                    <a:alpha val="40000"/>
                  </a:schemeClr>
                </a:outerShdw>
              </a:effectLst>
            </a:endParaRPr>
          </a:p>
          <a:p>
            <a:r>
              <a:rPr lang="en-US" sz="4000">
                <a:ln/>
                <a:solidFill>
                  <a:schemeClr val="accent5"/>
                </a:solidFill>
                <a:effectLst>
                  <a:outerShdw blurRad="38100" dist="19050" dir="2700000" algn="tl" rotWithShape="0">
                    <a:schemeClr val="dk1">
                      <a:alpha val="40000"/>
                    </a:schemeClr>
                  </a:outerShdw>
                </a:effectLst>
              </a:rPr>
              <a:t>cliniquenurse.com</a:t>
            </a:r>
            <a:endParaRPr lang="en-US" sz="4000">
              <a:ln/>
              <a:solidFill>
                <a:schemeClr val="accent5"/>
              </a:solidFill>
              <a:effectLst>
                <a:outerShdw blurRad="38100" dist="19050" dir="2700000" algn="tl" rotWithShape="0">
                  <a:schemeClr val="dk1">
                    <a:alpha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7B32B2"/>
            </a:gs>
            <a:gs pos="100000">
              <a:srgbClr val="401A5D"/>
            </a:gs>
          </a:gsLst>
          <a:lin scaled="0"/>
        </a:gradFill>
        <a:effectLst/>
      </p:bgPr>
    </p:bg>
    <p:spTree>
      <p:nvGrpSpPr>
        <p:cNvPr id="1" name=""/>
        <p:cNvGrpSpPr/>
        <p:nvPr/>
      </p:nvGrpSpPr>
      <p:grpSpPr/>
      <p:sp>
        <p:nvSpPr>
          <p:cNvPr id="3" name="Content Placeholder 2"/>
          <p:cNvSpPr>
            <a:spLocks noGrp="1"/>
          </p:cNvSpPr>
          <p:nvPr>
            <p:ph idx="1"/>
          </p:nvPr>
        </p:nvSpPr>
        <p:spPr/>
        <p:txBody>
          <a:bodyPr/>
          <a:p>
            <a:pPr marL="12700" indent="0">
              <a:lnSpc>
                <a:spcPct val="100000"/>
              </a:lnSpc>
              <a:spcBef>
                <a:spcPts val="795"/>
              </a:spcBef>
              <a:buClr>
                <a:srgbClr val="DD8046"/>
              </a:buClr>
              <a:buSzPct val="60000"/>
              <a:buFont typeface="Wingdings" panose="05000000000000000000"/>
              <a:buNone/>
              <a:tabLst>
                <a:tab pos="332740" algn="l"/>
              </a:tabLst>
            </a:pPr>
            <a:r>
              <a:rPr b="1" spc="-160" dirty="0">
                <a:solidFill>
                  <a:schemeClr val="accent6"/>
                </a:solidFill>
                <a:uFill>
                  <a:solidFill>
                    <a:srgbClr val="000000"/>
                  </a:solidFill>
                </a:uFill>
                <a:latin typeface="Trebuchet MS" panose="020B0603020202020204"/>
                <a:cs typeface="Trebuchet MS" panose="020B0603020202020204"/>
                <a:sym typeface="+mn-ea"/>
              </a:rPr>
              <a:t>Method </a:t>
            </a:r>
            <a:r>
              <a:rPr b="1" spc="-215" dirty="0">
                <a:solidFill>
                  <a:schemeClr val="accent6"/>
                </a:solidFill>
                <a:uFill>
                  <a:solidFill>
                    <a:srgbClr val="000000"/>
                  </a:solidFill>
                </a:uFill>
                <a:latin typeface="Trebuchet MS" panose="020B0603020202020204"/>
                <a:cs typeface="Trebuchet MS" panose="020B0603020202020204"/>
                <a:sym typeface="+mn-ea"/>
              </a:rPr>
              <a:t>or </a:t>
            </a:r>
            <a:r>
              <a:rPr b="1" spc="-95" dirty="0">
                <a:solidFill>
                  <a:schemeClr val="accent6"/>
                </a:solidFill>
                <a:uFill>
                  <a:solidFill>
                    <a:srgbClr val="000000"/>
                  </a:solidFill>
                </a:uFill>
                <a:latin typeface="Trebuchet MS" panose="020B0603020202020204"/>
                <a:cs typeface="Trebuchet MS" panose="020B0603020202020204"/>
                <a:sym typeface="+mn-ea"/>
              </a:rPr>
              <a:t>Mode </a:t>
            </a:r>
            <a:r>
              <a:rPr b="1" spc="-140" dirty="0">
                <a:solidFill>
                  <a:schemeClr val="accent6"/>
                </a:solidFill>
                <a:uFill>
                  <a:solidFill>
                    <a:srgbClr val="000000"/>
                  </a:solidFill>
                </a:uFill>
                <a:latin typeface="Trebuchet MS" panose="020B0603020202020204"/>
                <a:cs typeface="Trebuchet MS" panose="020B0603020202020204"/>
                <a:sym typeface="+mn-ea"/>
              </a:rPr>
              <a:t>of</a:t>
            </a:r>
            <a:r>
              <a:rPr b="1" spc="215" dirty="0">
                <a:solidFill>
                  <a:schemeClr val="accent6"/>
                </a:solidFill>
                <a:uFill>
                  <a:solidFill>
                    <a:srgbClr val="000000"/>
                  </a:solidFill>
                </a:uFill>
                <a:latin typeface="Trebuchet MS" panose="020B0603020202020204"/>
                <a:cs typeface="Trebuchet MS" panose="020B0603020202020204"/>
                <a:sym typeface="+mn-ea"/>
              </a:rPr>
              <a:t> </a:t>
            </a:r>
            <a:r>
              <a:rPr b="1" spc="-140" dirty="0">
                <a:solidFill>
                  <a:schemeClr val="accent6"/>
                </a:solidFill>
                <a:uFill>
                  <a:solidFill>
                    <a:srgbClr val="000000"/>
                  </a:solidFill>
                </a:uFill>
                <a:latin typeface="Trebuchet MS" panose="020B0603020202020204"/>
                <a:cs typeface="Trebuchet MS" panose="020B0603020202020204"/>
                <a:sym typeface="+mn-ea"/>
              </a:rPr>
              <a:t>Transmission</a:t>
            </a:r>
            <a:endParaRPr>
              <a:solidFill>
                <a:schemeClr val="accent6"/>
              </a:solidFill>
              <a:latin typeface="Trebuchet MS" panose="020B0603020202020204"/>
              <a:cs typeface="Trebuchet MS" panose="020B0603020202020204"/>
            </a:endParaRPr>
          </a:p>
          <a:p>
            <a:pPr marL="12700" marR="69850" indent="0" algn="just">
              <a:lnSpc>
                <a:spcPct val="100000"/>
              </a:lnSpc>
              <a:spcBef>
                <a:spcPts val="700"/>
              </a:spcBef>
              <a:buNone/>
            </a:pPr>
            <a:r>
              <a:rPr spc="235" dirty="0">
                <a:solidFill>
                  <a:srgbClr val="DD8046"/>
                </a:solidFill>
                <a:latin typeface="Times New Roman" panose="02020603050405020304"/>
                <a:cs typeface="Times New Roman" panose="02020603050405020304"/>
                <a:sym typeface="+mn-ea"/>
              </a:rPr>
              <a:t> </a:t>
            </a:r>
            <a:r>
              <a:rPr spc="-40" dirty="0">
                <a:latin typeface="Arial" panose="020B0604020202020204"/>
                <a:cs typeface="Arial" panose="020B0604020202020204"/>
                <a:sym typeface="+mn-ea"/>
              </a:rPr>
              <a:t>After </a:t>
            </a:r>
            <a:r>
              <a:rPr spc="-220" dirty="0">
                <a:latin typeface="Arial" panose="020B0604020202020204"/>
                <a:cs typeface="Arial" panose="020B0604020202020204"/>
                <a:sym typeface="+mn-ea"/>
              </a:rPr>
              <a:t>microorganisms </a:t>
            </a:r>
            <a:r>
              <a:rPr spc="-180" dirty="0">
                <a:latin typeface="Arial" panose="020B0604020202020204"/>
                <a:cs typeface="Arial" panose="020B0604020202020204"/>
                <a:sym typeface="+mn-ea"/>
              </a:rPr>
              <a:t>leaves </a:t>
            </a:r>
            <a:r>
              <a:rPr spc="-175" dirty="0">
                <a:latin typeface="Arial" panose="020B0604020202020204"/>
                <a:cs typeface="Arial" panose="020B0604020202020204"/>
                <a:sym typeface="+mn-ea"/>
              </a:rPr>
              <a:t>the </a:t>
            </a:r>
            <a:r>
              <a:rPr spc="-250" dirty="0">
                <a:latin typeface="Arial" panose="020B0604020202020204"/>
                <a:cs typeface="Arial" panose="020B0604020202020204"/>
                <a:sym typeface="+mn-ea"/>
              </a:rPr>
              <a:t>source </a:t>
            </a:r>
            <a:r>
              <a:rPr spc="-80" dirty="0">
                <a:latin typeface="Arial" panose="020B0604020202020204"/>
                <a:cs typeface="Arial" panose="020B0604020202020204"/>
                <a:sym typeface="+mn-ea"/>
              </a:rPr>
              <a:t>or </a:t>
            </a:r>
            <a:r>
              <a:rPr spc="-390" dirty="0">
                <a:latin typeface="Arial" panose="020B0604020202020204"/>
                <a:cs typeface="Arial" panose="020B0604020202020204"/>
                <a:sym typeface="+mn-ea"/>
              </a:rPr>
              <a:t>reservoir,  </a:t>
            </a:r>
            <a:r>
              <a:rPr spc="-20" dirty="0">
                <a:latin typeface="Arial" panose="020B0604020202020204"/>
                <a:cs typeface="Arial" panose="020B0604020202020204"/>
                <a:sym typeface="+mn-ea"/>
              </a:rPr>
              <a:t>it </a:t>
            </a:r>
            <a:r>
              <a:rPr spc="-145" dirty="0">
                <a:latin typeface="Arial" panose="020B0604020202020204"/>
                <a:cs typeface="Arial" panose="020B0604020202020204"/>
                <a:sym typeface="+mn-ea"/>
              </a:rPr>
              <a:t>requires </a:t>
            </a:r>
            <a:r>
              <a:rPr spc="-15" dirty="0">
                <a:latin typeface="Arial" panose="020B0604020202020204"/>
                <a:cs typeface="Arial" panose="020B0604020202020204"/>
                <a:sym typeface="+mn-ea"/>
              </a:rPr>
              <a:t>a </a:t>
            </a:r>
            <a:r>
              <a:rPr spc="-300" dirty="0">
                <a:latin typeface="Arial" panose="020B0604020202020204"/>
                <a:cs typeface="Arial" panose="020B0604020202020204"/>
                <a:sym typeface="+mn-ea"/>
              </a:rPr>
              <a:t>means </a:t>
            </a:r>
            <a:r>
              <a:rPr dirty="0">
                <a:latin typeface="Arial" panose="020B0604020202020204"/>
                <a:cs typeface="Arial" panose="020B0604020202020204"/>
                <a:sym typeface="+mn-ea"/>
              </a:rPr>
              <a:t>of </a:t>
            </a:r>
            <a:r>
              <a:rPr spc="-240" dirty="0">
                <a:latin typeface="Arial" panose="020B0604020202020204"/>
                <a:cs typeface="Arial" panose="020B0604020202020204"/>
                <a:sym typeface="+mn-ea"/>
              </a:rPr>
              <a:t>transmission </a:t>
            </a:r>
            <a:r>
              <a:rPr spc="-90" dirty="0">
                <a:latin typeface="Arial" panose="020B0604020202020204"/>
                <a:cs typeface="Arial" panose="020B0604020202020204"/>
                <a:sym typeface="+mn-ea"/>
              </a:rPr>
              <a:t>to </a:t>
            </a:r>
            <a:r>
              <a:rPr spc="-145" dirty="0">
                <a:latin typeface="Arial" panose="020B0604020202020204"/>
                <a:cs typeface="Arial" panose="020B0604020202020204"/>
                <a:sym typeface="+mn-ea"/>
              </a:rPr>
              <a:t>reach </a:t>
            </a:r>
            <a:r>
              <a:rPr spc="-150" dirty="0">
                <a:latin typeface="Arial" panose="020B0604020202020204"/>
                <a:cs typeface="Arial" panose="020B0604020202020204"/>
                <a:sym typeface="+mn-ea"/>
              </a:rPr>
              <a:t>another  </a:t>
            </a:r>
            <a:r>
              <a:rPr spc="-195" dirty="0">
                <a:latin typeface="Arial" panose="020B0604020202020204"/>
                <a:cs typeface="Arial" panose="020B0604020202020204"/>
                <a:sym typeface="+mn-ea"/>
              </a:rPr>
              <a:t>person</a:t>
            </a:r>
            <a:r>
              <a:rPr lang="en-US" spc="-195" dirty="0">
                <a:latin typeface="Arial" panose="020B0604020202020204"/>
                <a:cs typeface="Arial" panose="020B0604020202020204"/>
                <a:sym typeface="+mn-ea"/>
              </a:rPr>
              <a:t>.</a:t>
            </a:r>
            <a:endParaRPr lang="en-US" spc="-195" dirty="0">
              <a:latin typeface="Arial" panose="020B0604020202020204"/>
              <a:cs typeface="Arial" panose="020B0604020202020204"/>
              <a:sym typeface="+mn-ea"/>
            </a:endParaRPr>
          </a:p>
          <a:p>
            <a:pPr marL="12700" indent="0">
              <a:lnSpc>
                <a:spcPct val="100000"/>
              </a:lnSpc>
              <a:spcBef>
                <a:spcPts val="795"/>
              </a:spcBef>
              <a:buClr>
                <a:srgbClr val="DD8046"/>
              </a:buClr>
              <a:buSzPct val="60000"/>
              <a:buFont typeface="Wingdings" panose="05000000000000000000"/>
              <a:buNone/>
              <a:tabLst>
                <a:tab pos="332740" algn="l"/>
              </a:tabLst>
            </a:pPr>
            <a:r>
              <a:rPr b="1" spc="-280" dirty="0">
                <a:solidFill>
                  <a:schemeClr val="accent6"/>
                </a:solidFill>
                <a:uFill>
                  <a:solidFill>
                    <a:srgbClr val="000000"/>
                  </a:solidFill>
                </a:uFill>
                <a:latin typeface="Trebuchet MS" panose="020B0603020202020204"/>
                <a:cs typeface="Trebuchet MS" panose="020B0603020202020204"/>
                <a:sym typeface="+mn-ea"/>
              </a:rPr>
              <a:t>The </a:t>
            </a:r>
            <a:r>
              <a:rPr b="1" spc="-170" dirty="0">
                <a:solidFill>
                  <a:schemeClr val="accent6"/>
                </a:solidFill>
                <a:uFill>
                  <a:solidFill>
                    <a:srgbClr val="000000"/>
                  </a:solidFill>
                </a:uFill>
                <a:latin typeface="Trebuchet MS" panose="020B0603020202020204"/>
                <a:cs typeface="Trebuchet MS" panose="020B0603020202020204"/>
                <a:sym typeface="+mn-ea"/>
              </a:rPr>
              <a:t>susceptibility </a:t>
            </a:r>
            <a:r>
              <a:rPr b="1" spc="-135" dirty="0">
                <a:solidFill>
                  <a:schemeClr val="accent6"/>
                </a:solidFill>
                <a:uFill>
                  <a:solidFill>
                    <a:srgbClr val="000000"/>
                  </a:solidFill>
                </a:uFill>
                <a:latin typeface="Trebuchet MS" panose="020B0603020202020204"/>
                <a:cs typeface="Trebuchet MS" panose="020B0603020202020204"/>
                <a:sym typeface="+mn-ea"/>
              </a:rPr>
              <a:t>of </a:t>
            </a:r>
            <a:r>
              <a:rPr b="1" spc="-290" dirty="0">
                <a:solidFill>
                  <a:schemeClr val="accent6"/>
                </a:solidFill>
                <a:uFill>
                  <a:solidFill>
                    <a:srgbClr val="000000"/>
                  </a:solidFill>
                </a:uFill>
                <a:latin typeface="Trebuchet MS" panose="020B0603020202020204"/>
                <a:cs typeface="Trebuchet MS" panose="020B0603020202020204"/>
                <a:sym typeface="+mn-ea"/>
              </a:rPr>
              <a:t>the</a:t>
            </a:r>
            <a:r>
              <a:rPr b="1" spc="-425" dirty="0">
                <a:solidFill>
                  <a:schemeClr val="accent6"/>
                </a:solidFill>
                <a:uFill>
                  <a:solidFill>
                    <a:srgbClr val="000000"/>
                  </a:solidFill>
                </a:uFill>
                <a:latin typeface="Trebuchet MS" panose="020B0603020202020204"/>
                <a:cs typeface="Trebuchet MS" panose="020B0603020202020204"/>
                <a:sym typeface="+mn-ea"/>
              </a:rPr>
              <a:t> </a:t>
            </a:r>
            <a:r>
              <a:rPr b="1" spc="-180" dirty="0">
                <a:solidFill>
                  <a:schemeClr val="accent6"/>
                </a:solidFill>
                <a:uFill>
                  <a:solidFill>
                    <a:srgbClr val="000000"/>
                  </a:solidFill>
                </a:uFill>
                <a:latin typeface="Trebuchet MS" panose="020B0603020202020204"/>
                <a:cs typeface="Trebuchet MS" panose="020B0603020202020204"/>
                <a:sym typeface="+mn-ea"/>
              </a:rPr>
              <a:t>host</a:t>
            </a:r>
            <a:endParaRPr b="1">
              <a:solidFill>
                <a:schemeClr val="accent6"/>
              </a:solidFill>
              <a:latin typeface="Trebuchet MS" panose="020B0603020202020204"/>
              <a:cs typeface="Trebuchet MS" panose="020B0603020202020204"/>
            </a:endParaRPr>
          </a:p>
          <a:p>
            <a:pPr marL="146685" marR="210185" indent="0">
              <a:lnSpc>
                <a:spcPct val="100000"/>
              </a:lnSpc>
              <a:spcBef>
                <a:spcPts val="700"/>
              </a:spcBef>
              <a:buNone/>
            </a:pPr>
            <a:r>
              <a:rPr spc="-180" dirty="0">
                <a:latin typeface="Arial" panose="020B0604020202020204"/>
                <a:cs typeface="Arial" panose="020B0604020202020204"/>
                <a:sym typeface="+mn-ea"/>
              </a:rPr>
              <a:t>A </a:t>
            </a:r>
            <a:r>
              <a:rPr spc="-185" dirty="0">
                <a:latin typeface="Arial" panose="020B0604020202020204"/>
                <a:cs typeface="Arial" panose="020B0604020202020204"/>
                <a:sym typeface="+mn-ea"/>
              </a:rPr>
              <a:t>susceptible </a:t>
            </a:r>
            <a:r>
              <a:rPr spc="-250" dirty="0">
                <a:latin typeface="Arial" panose="020B0604020202020204"/>
                <a:cs typeface="Arial" panose="020B0604020202020204"/>
                <a:sym typeface="+mn-ea"/>
              </a:rPr>
              <a:t>host is </a:t>
            </a:r>
            <a:r>
              <a:rPr spc="-150" dirty="0">
                <a:latin typeface="Arial" panose="020B0604020202020204"/>
                <a:cs typeface="Arial" panose="020B0604020202020204"/>
                <a:sym typeface="+mn-ea"/>
              </a:rPr>
              <a:t>any </a:t>
            </a:r>
            <a:r>
              <a:rPr spc="-195" dirty="0">
                <a:latin typeface="Arial" panose="020B0604020202020204"/>
                <a:cs typeface="Arial" panose="020B0604020202020204"/>
                <a:sym typeface="+mn-ea"/>
              </a:rPr>
              <a:t>person </a:t>
            </a:r>
            <a:r>
              <a:rPr spc="-220" dirty="0">
                <a:latin typeface="Arial" panose="020B0604020202020204"/>
                <a:cs typeface="Arial" panose="020B0604020202020204"/>
                <a:sym typeface="+mn-ea"/>
              </a:rPr>
              <a:t>who </a:t>
            </a:r>
            <a:r>
              <a:rPr spc="-250" dirty="0">
                <a:latin typeface="Arial" panose="020B0604020202020204"/>
                <a:cs typeface="Arial" panose="020B0604020202020204"/>
                <a:sym typeface="+mn-ea"/>
              </a:rPr>
              <a:t>is </a:t>
            </a:r>
            <a:r>
              <a:rPr spc="-15" dirty="0">
                <a:latin typeface="Arial" panose="020B0604020202020204"/>
                <a:cs typeface="Arial" panose="020B0604020202020204"/>
                <a:sym typeface="+mn-ea"/>
              </a:rPr>
              <a:t>at </a:t>
            </a:r>
            <a:r>
              <a:rPr spc="-170" dirty="0">
                <a:latin typeface="Arial" panose="020B0604020202020204"/>
                <a:cs typeface="Arial" panose="020B0604020202020204"/>
                <a:sym typeface="+mn-ea"/>
              </a:rPr>
              <a:t>risk  </a:t>
            </a:r>
            <a:r>
              <a:rPr lang="en-US" spc="-170" dirty="0">
                <a:latin typeface="Arial" panose="020B0604020202020204"/>
                <a:cs typeface="Arial" panose="020B0604020202020204"/>
                <a:sym typeface="+mn-ea"/>
              </a:rPr>
              <a:t>for </a:t>
            </a:r>
            <a:r>
              <a:rPr lang="en-US" spc="-445" dirty="0">
                <a:latin typeface="Arial" panose="020B0604020202020204"/>
                <a:cs typeface="Arial" panose="020B0604020202020204"/>
                <a:sym typeface="+mn-ea"/>
              </a:rPr>
              <a:t>   </a:t>
            </a:r>
            <a:r>
              <a:rPr spc="-140" dirty="0">
                <a:latin typeface="Arial" panose="020B0604020202020204"/>
                <a:cs typeface="Arial" panose="020B0604020202020204"/>
                <a:sym typeface="+mn-ea"/>
              </a:rPr>
              <a:t>infection</a:t>
            </a:r>
            <a:r>
              <a:rPr lang="en-US" spc="-140" dirty="0">
                <a:latin typeface="Arial" panose="020B0604020202020204"/>
                <a:cs typeface="Arial" panose="020B0604020202020204"/>
                <a:sym typeface="+mn-ea"/>
              </a:rPr>
              <a:t>.</a:t>
            </a:r>
            <a:endParaRPr lang="en-US" spc="-140" dirty="0">
              <a:latin typeface="Arial" panose="020B0604020202020204"/>
              <a:cs typeface="Arial" panose="020B0604020202020204"/>
              <a:sym typeface="+mn-ea"/>
            </a:endParaRPr>
          </a:p>
          <a:p>
            <a:pPr marL="146685" marR="210185" indent="0">
              <a:lnSpc>
                <a:spcPct val="100000"/>
              </a:lnSpc>
              <a:spcBef>
                <a:spcPts val="700"/>
              </a:spcBef>
              <a:buNone/>
            </a:pPr>
            <a:endParaRPr>
              <a:latin typeface="Arial" panose="020B0604020202020204"/>
              <a:cs typeface="Arial" panose="020B0604020202020204"/>
            </a:endParaRPr>
          </a:p>
          <a:p>
            <a:pPr marL="0" indent="0">
              <a:buNone/>
            </a:pP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7BD3"/>
            </a:gs>
            <a:gs pos="100000">
              <a:srgbClr val="034373"/>
            </a:gs>
          </a:gsLst>
          <a:lin scaled="0"/>
        </a:gradFill>
        <a:effectLst/>
      </p:bgPr>
    </p:bg>
    <p:spTree>
      <p:nvGrpSpPr>
        <p:cNvPr id="1" name=""/>
        <p:cNvGrpSpPr/>
        <p:nvPr/>
      </p:nvGrpSpPr>
      <p:grpSpPr/>
      <p:sp>
        <p:nvSpPr>
          <p:cNvPr id="3" name="Content Placeholder 2"/>
          <p:cNvSpPr>
            <a:spLocks noGrp="1"/>
          </p:cNvSpPr>
          <p:nvPr>
            <p:ph idx="1"/>
          </p:nvPr>
        </p:nvSpPr>
        <p:spPr/>
        <p:txBody>
          <a:bodyPr/>
          <a:p>
            <a:pPr marL="0" indent="0">
              <a:buNone/>
            </a:pPr>
            <a:r>
              <a:rPr lang="en-US" b="1">
                <a:solidFill>
                  <a:schemeClr val="accent6"/>
                </a:solidFill>
              </a:rPr>
              <a:t>chain of infection</a:t>
            </a:r>
            <a:r>
              <a:rPr lang="en-US"/>
              <a:t> </a:t>
            </a:r>
            <a:endParaRPr lang="en-US"/>
          </a:p>
        </p:txBody>
      </p:sp>
      <p:sp>
        <p:nvSpPr>
          <p:cNvPr id="4" name="object 4"/>
          <p:cNvSpPr/>
          <p:nvPr/>
        </p:nvSpPr>
        <p:spPr>
          <a:xfrm>
            <a:off x="2925166" y="1116964"/>
            <a:ext cx="6683397" cy="4842852"/>
          </a:xfrm>
          <a:prstGeom prst="rect">
            <a:avLst/>
          </a:prstGeom>
          <a:blipFill>
            <a:blip r:embed="rId1" cstate="print"/>
            <a:stretch>
              <a:fillRect/>
            </a:stretch>
          </a:blipFill>
        </p:spPr>
        <p:txBody>
          <a:bodyPr wrap="square" lIns="0" tIns="0" rIns="0" bIns="0" rtlCol="0"/>
          <a:p/>
        </p:txBody>
      </p:sp>
      <p:sp>
        <p:nvSpPr>
          <p:cNvPr id="5" name="Text Box 4"/>
          <p:cNvSpPr txBox="1"/>
          <p:nvPr/>
        </p:nvSpPr>
        <p:spPr>
          <a:xfrm>
            <a:off x="5802630" y="1582420"/>
            <a:ext cx="1201420" cy="645160"/>
          </a:xfrm>
          <a:prstGeom prst="rect">
            <a:avLst/>
          </a:prstGeom>
          <a:noFill/>
        </p:spPr>
        <p:txBody>
          <a:bodyPr wrap="square" rtlCol="0">
            <a:spAutoFit/>
          </a:bodyPr>
          <a:p>
            <a:r>
              <a:rPr lang="en-US"/>
              <a:t>Etiological agent</a:t>
            </a:r>
            <a:endParaRPr lang="en-US"/>
          </a:p>
        </p:txBody>
      </p:sp>
      <p:sp>
        <p:nvSpPr>
          <p:cNvPr id="6" name="Text Box 5"/>
          <p:cNvSpPr txBox="1"/>
          <p:nvPr/>
        </p:nvSpPr>
        <p:spPr>
          <a:xfrm>
            <a:off x="5509260" y="5260340"/>
            <a:ext cx="1685290" cy="645160"/>
          </a:xfrm>
          <a:prstGeom prst="rect">
            <a:avLst/>
          </a:prstGeom>
          <a:noFill/>
        </p:spPr>
        <p:txBody>
          <a:bodyPr wrap="square" rtlCol="0">
            <a:spAutoFit/>
          </a:bodyPr>
          <a:p>
            <a:r>
              <a:rPr lang="en-US"/>
              <a:t>Mode of transmission</a:t>
            </a:r>
            <a:endParaRPr lang="en-US"/>
          </a:p>
        </p:txBody>
      </p:sp>
      <p:sp>
        <p:nvSpPr>
          <p:cNvPr id="7" name="Text Box 6"/>
          <p:cNvSpPr txBox="1"/>
          <p:nvPr/>
        </p:nvSpPr>
        <p:spPr>
          <a:xfrm>
            <a:off x="5641340" y="3282315"/>
            <a:ext cx="1465580" cy="922020"/>
          </a:xfrm>
          <a:prstGeom prst="rect">
            <a:avLst/>
          </a:prstGeom>
          <a:noFill/>
        </p:spPr>
        <p:txBody>
          <a:bodyPr wrap="square" rtlCol="0">
            <a:spAutoFit/>
          </a:bodyPr>
          <a:p>
            <a:r>
              <a:rPr lang="en-US"/>
              <a:t>chain of infection transmisson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p:sp>
        <p:nvSpPr>
          <p:cNvPr id="3" name="Content Placeholder 2"/>
          <p:cNvSpPr>
            <a:spLocks noGrp="1"/>
          </p:cNvSpPr>
          <p:nvPr>
            <p:ph idx="1"/>
          </p:nvPr>
        </p:nvSpPr>
        <p:spPr>
          <a:xfrm>
            <a:off x="340360" y="273050"/>
            <a:ext cx="11570335" cy="6080125"/>
          </a:xfrm>
        </p:spPr>
        <p:txBody>
          <a:bodyPr>
            <a:normAutofit fontScale="90000"/>
          </a:bodyPr>
          <a:p>
            <a:pPr marL="0" indent="0">
              <a:buNone/>
            </a:pPr>
            <a:r>
              <a:rPr lang="en-US" b="1">
                <a:solidFill>
                  <a:schemeClr val="accent6"/>
                </a:solidFill>
              </a:rPr>
              <a:t>ENDEMIC DISEASE</a:t>
            </a:r>
            <a:endParaRPr lang="en-US" b="1">
              <a:solidFill>
                <a:schemeClr val="accent6"/>
              </a:solidFill>
            </a:endParaRPr>
          </a:p>
          <a:p>
            <a:pPr marL="0" indent="0">
              <a:buNone/>
            </a:pPr>
            <a:r>
              <a:rPr lang="en-US"/>
              <a:t>This is a disease that causes almost a constant number of people to become sick all the time when there is balance between agent, host and environment.Limited in space but unlimited in time.</a:t>
            </a:r>
            <a:endParaRPr lang="en-US"/>
          </a:p>
          <a:p>
            <a:pPr marL="0" indent="0">
              <a:buNone/>
            </a:pPr>
            <a:r>
              <a:rPr lang="en-US"/>
              <a:t>EPIDEMIC DISEASE</a:t>
            </a:r>
            <a:endParaRPr lang="en-US"/>
          </a:p>
          <a:p>
            <a:pPr marL="0" indent="0">
              <a:buNone/>
            </a:pPr>
            <a:r>
              <a:rPr lang="en-US"/>
              <a:t>This is a disease that causes a larger number of cases of the disease to occur than expected for a given time and place as a result of shifting the balance in favor of the disease agent.</a:t>
            </a:r>
            <a:r>
              <a:rPr lang="en-US" b="1"/>
              <a:t>Limited in time and space.</a:t>
            </a:r>
            <a:endParaRPr lang="en-US" b="1"/>
          </a:p>
          <a:p>
            <a:pPr marL="0" indent="0">
              <a:buNone/>
            </a:pPr>
            <a:r>
              <a:rPr lang="en-US" b="1">
                <a:solidFill>
                  <a:schemeClr val="accent6"/>
                </a:solidFill>
              </a:rPr>
              <a:t>3. PANDEMIC DISEASE</a:t>
            </a:r>
            <a:endParaRPr lang="en-US" b="1">
              <a:solidFill>
                <a:schemeClr val="accent6"/>
              </a:solidFill>
            </a:endParaRPr>
          </a:p>
          <a:p>
            <a:pPr marL="0" indent="0">
              <a:buNone/>
            </a:pPr>
            <a:r>
              <a:rPr lang="en-US"/>
              <a:t>This is an epidemic which has become worldwide in distribution.</a:t>
            </a:r>
            <a:endParaRPr lang="en-US"/>
          </a:p>
          <a:p>
            <a:pPr marL="0" indent="0">
              <a:buNone/>
            </a:pPr>
            <a:r>
              <a:rPr lang="en-US"/>
              <a:t>Example: AIDS</a:t>
            </a:r>
            <a:endParaRPr lang="en-US"/>
          </a:p>
          <a:p>
            <a:pPr marL="0" indent="0">
              <a:buNone/>
            </a:pPr>
            <a:r>
              <a:rPr lang="en-US"/>
              <a:t>4. SPORADIC DISEASE</a:t>
            </a:r>
            <a:endParaRPr lang="en-US"/>
          </a:p>
          <a:p>
            <a:pPr marL="0" indent="0">
              <a:buNone/>
            </a:pPr>
            <a:r>
              <a:rPr lang="en-US"/>
              <a:t>This is a rare disease that has isolated cases of the disease in various and scattered places. Example: Malaria in Europe.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BFB11"/>
            </a:gs>
            <a:gs pos="100000">
              <a:srgbClr val="838309"/>
            </a:gs>
          </a:gsLst>
          <a:lin scaled="0"/>
        </a:gradFill>
        <a:effectLst/>
      </p:bgPr>
    </p:bg>
    <p:spTree>
      <p:nvGrpSpPr>
        <p:cNvPr id="1" name=""/>
        <p:cNvGrpSpPr/>
        <p:nvPr/>
      </p:nvGrpSpPr>
      <p:grpSpPr/>
      <p:sp>
        <p:nvSpPr>
          <p:cNvPr id="3" name="Content Placeholder 2"/>
          <p:cNvSpPr>
            <a:spLocks noGrp="1"/>
          </p:cNvSpPr>
          <p:nvPr>
            <p:ph idx="1"/>
          </p:nvPr>
        </p:nvSpPr>
        <p:spPr>
          <a:xfrm>
            <a:off x="457200" y="184150"/>
            <a:ext cx="11320780" cy="6402705"/>
          </a:xfrm>
        </p:spPr>
        <p:txBody>
          <a:bodyPr>
            <a:normAutofit fontScale="90000"/>
          </a:bodyPr>
          <a:p>
            <a:pPr marL="0" lvl="0" indent="0">
              <a:buNone/>
            </a:pPr>
            <a:r>
              <a:rPr lang="en-US" b="1" smtClean="0">
                <a:sym typeface="+mn-ea"/>
              </a:rPr>
              <a:t>PHASES OF AN INFECTIOUS ILLNESS EVOLUTION</a:t>
            </a:r>
            <a:endParaRPr lang="en-US" b="1" smtClean="0">
              <a:sym typeface="+mn-ea"/>
            </a:endParaRPr>
          </a:p>
          <a:p>
            <a:pPr marL="0" lvl="0" indent="0">
              <a:buNone/>
            </a:pPr>
            <a:r>
              <a:rPr lang="en-US" smtClean="0">
                <a:sym typeface="+mn-ea"/>
              </a:rPr>
              <a:t>Any infectious disease develops into five distinct phases.The duration of each phase varies</a:t>
            </a:r>
            <a:endParaRPr lang="en-US" smtClean="0"/>
          </a:p>
          <a:p>
            <a:pPr marL="0" lvl="0" indent="0">
              <a:buNone/>
            </a:pPr>
            <a:r>
              <a:rPr lang="en-US" smtClean="0">
                <a:sym typeface="+mn-ea"/>
              </a:rPr>
              <a:t>from one disease to another. These phases are the following:</a:t>
            </a:r>
            <a:endParaRPr lang="en-US" smtClean="0"/>
          </a:p>
          <a:p>
            <a:pPr lvl="0"/>
            <a:endParaRPr lang="en-US" smtClean="0"/>
          </a:p>
          <a:p>
            <a:pPr marL="0" lvl="0" indent="0">
              <a:buNone/>
            </a:pPr>
            <a:r>
              <a:rPr lang="en-US" b="1" smtClean="0">
                <a:sym typeface="+mn-ea"/>
              </a:rPr>
              <a:t>A. THE INCUBATION PHASE</a:t>
            </a:r>
            <a:endParaRPr lang="en-US" b="1" smtClean="0"/>
          </a:p>
          <a:p>
            <a:pPr marL="0" lvl="0" indent="0">
              <a:buNone/>
            </a:pPr>
            <a:r>
              <a:rPr lang="en-US" smtClean="0">
                <a:sym typeface="+mn-ea"/>
              </a:rPr>
              <a:t>This is the time between penetration of the pathogen in the body of the receptive host and the onset of clinical signs of disease.</a:t>
            </a:r>
            <a:endParaRPr lang="en-US" smtClean="0"/>
          </a:p>
          <a:p>
            <a:pPr marL="0" lvl="0" indent="0">
              <a:buNone/>
            </a:pPr>
            <a:r>
              <a:rPr lang="en-US" smtClean="0">
                <a:sym typeface="+mn-ea"/>
              </a:rPr>
              <a:t>It is that period in which the germ will grow, reproduce, produce toxins and acquire skills that will enable it to cause disease and show clinical signs.</a:t>
            </a:r>
            <a:endParaRPr lang="en-US" smtClean="0"/>
          </a:p>
          <a:p>
            <a:pPr marL="0" lvl="0" indent="0">
              <a:buNone/>
            </a:pPr>
            <a:r>
              <a:rPr lang="en-US" smtClean="0">
                <a:sym typeface="+mn-ea"/>
              </a:rPr>
              <a:t>The duration of the incubation period depends on:  The amount of absorbed or inoculated germs , The speed of propagation</a:t>
            </a:r>
            <a:endParaRPr lang="en-US" smtClean="0"/>
          </a:p>
          <a:p>
            <a:pPr marL="0" lvl="0" indent="0">
              <a:buNone/>
            </a:pPr>
            <a:r>
              <a:rPr lang="en-US" smtClean="0">
                <a:sym typeface="+mn-ea"/>
              </a:rPr>
              <a:t>The distance between the gateway and the preferred site for the proliferation of germs</a:t>
            </a:r>
            <a:endParaRPr lang="en-US" smtClean="0"/>
          </a:p>
          <a:p>
            <a:pPr lvl="0"/>
            <a:endParaRPr lang="en-US"/>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14CD68"/>
            </a:gs>
            <a:gs pos="100000">
              <a:srgbClr val="0B6E38"/>
            </a:gs>
          </a:gsLst>
          <a:lin scaled="0"/>
        </a:gradFill>
        <a:effectLst/>
      </p:bgPr>
    </p:bg>
    <p:spTree>
      <p:nvGrpSpPr>
        <p:cNvPr id="1" name=""/>
        <p:cNvGrpSpPr/>
        <p:nvPr/>
      </p:nvGrpSpPr>
      <p:grpSpPr/>
      <p:sp>
        <p:nvSpPr>
          <p:cNvPr id="3" name="Content Placeholder 2"/>
          <p:cNvSpPr>
            <a:spLocks noGrp="1"/>
          </p:cNvSpPr>
          <p:nvPr>
            <p:ph idx="1"/>
          </p:nvPr>
        </p:nvSpPr>
        <p:spPr>
          <a:xfrm>
            <a:off x="428625" y="287655"/>
            <a:ext cx="10925175" cy="5889625"/>
          </a:xfrm>
        </p:spPr>
        <p:txBody>
          <a:bodyPr>
            <a:normAutofit fontScale="90000"/>
          </a:bodyPr>
          <a:p>
            <a:pPr marL="0" lvl="0" indent="0">
              <a:buNone/>
            </a:pPr>
            <a:r>
              <a:rPr lang="en-US" b="1" smtClean="0">
                <a:sym typeface="+mn-ea"/>
              </a:rPr>
              <a:t>B. INVASION PHASE</a:t>
            </a:r>
            <a:endParaRPr lang="en-US" b="1" smtClean="0"/>
          </a:p>
          <a:p>
            <a:pPr marL="0" lvl="0" indent="0">
              <a:buNone/>
            </a:pPr>
            <a:r>
              <a:rPr lang="en-US" smtClean="0">
                <a:sym typeface="+mn-ea"/>
              </a:rPr>
              <a:t>This is the stage of embryo transport after multiplication and reproduction at the site of entrance via blood or lymph to the target organ of infection or spread throughout the body.</a:t>
            </a:r>
            <a:endParaRPr lang="en-US" smtClean="0"/>
          </a:p>
          <a:p>
            <a:pPr marL="0" lvl="0" indent="0">
              <a:buNone/>
            </a:pPr>
            <a:r>
              <a:rPr lang="en-US" smtClean="0">
                <a:sym typeface="+mn-ea"/>
              </a:rPr>
              <a:t>The period of invasion is characterized by the appearance of non specific clinical signs, prodromes of fever, malaise, fatigue.</a:t>
            </a:r>
            <a:endParaRPr lang="en-US" smtClean="0"/>
          </a:p>
          <a:p>
            <a:pPr marL="0" indent="0">
              <a:buNone/>
            </a:pPr>
            <a:r>
              <a:rPr lang="en-US" b="1" smtClean="0">
                <a:sym typeface="+mn-ea"/>
              </a:rPr>
              <a:t>C.THE STATE PERIOD OR   FULL STAGE ILLNESS PHASE</a:t>
            </a:r>
            <a:br>
              <a:rPr lang="en-US" smtClean="0">
                <a:sym typeface="+mn-ea"/>
              </a:rPr>
            </a:br>
            <a:r>
              <a:rPr lang="en-US" smtClean="0">
                <a:sym typeface="+mn-ea"/>
              </a:rPr>
              <a:t>This is the period of onset of specific clinical manifestations and disease-specific response to physiological and biological target organs caused by the pathogen. It is during this period that the clinical diagnosis of the disease is made.ster title style</a:t>
            </a:r>
            <a:br>
              <a:rPr lang="en-US" smtClean="0">
                <a:sym typeface="+mn-ea"/>
              </a:rPr>
            </a:br>
            <a:r>
              <a:rPr lang="en-US" smtClean="0">
                <a:sym typeface="+mn-ea"/>
              </a:rPr>
              <a:t>D</a:t>
            </a:r>
            <a:r>
              <a:rPr lang="en-US" b="1" smtClean="0">
                <a:sym typeface="+mn-ea"/>
              </a:rPr>
              <a:t>. THE CONVALESCENT PHASE OR PERIOD</a:t>
            </a:r>
            <a:br>
              <a:rPr lang="en-US" smtClean="0">
                <a:sym typeface="+mn-ea"/>
              </a:rPr>
            </a:br>
            <a:r>
              <a:rPr lang="en-US" smtClean="0">
                <a:sym typeface="+mn-ea"/>
              </a:rPr>
              <a:t>This is the phase of restoration of function and morphology of organs. No signs and</a:t>
            </a:r>
            <a:br>
              <a:rPr lang="en-US" smtClean="0">
                <a:sym typeface="+mn-ea"/>
              </a:rPr>
            </a:br>
            <a:r>
              <a:rPr lang="en-US" smtClean="0">
                <a:sym typeface="+mn-ea"/>
              </a:rPr>
              <a:t>symptoms of the disease.</a:t>
            </a:r>
            <a:br>
              <a:rPr lang="en-US" smtClean="0">
                <a:sym typeface="+mn-ea"/>
              </a:rPr>
            </a:br>
            <a:r>
              <a:rPr lang="en-US" smtClean="0">
                <a:sym typeface="+mn-ea"/>
              </a:rPr>
              <a:t> </a:t>
            </a:r>
            <a:br>
              <a:rPr lang="en-US" smtClean="0">
                <a:sym typeface="+mn-ea"/>
              </a:rPr>
            </a:b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12D86"/>
            </a:gs>
            <a:gs pos="100000">
              <a:srgbClr val="0E2557"/>
            </a:gs>
          </a:gsLst>
          <a:lin scaled="0"/>
        </a:gradFill>
        <a:effectLst/>
      </p:bgPr>
    </p:bg>
    <p:spTree>
      <p:nvGrpSpPr>
        <p:cNvPr id="1" name=""/>
        <p:cNvGrpSpPr/>
        <p:nvPr/>
      </p:nvGrpSpPr>
      <p:grpSpPr/>
      <p:sp>
        <p:nvSpPr>
          <p:cNvPr id="3" name="Content Placeholder 2"/>
          <p:cNvSpPr>
            <a:spLocks noGrp="1"/>
          </p:cNvSpPr>
          <p:nvPr>
            <p:ph idx="1"/>
          </p:nvPr>
        </p:nvSpPr>
        <p:spPr/>
        <p:txBody>
          <a:bodyPr/>
          <a:p>
            <a:pPr marL="0" indent="0">
              <a:buNone/>
            </a:pPr>
            <a:r>
              <a:rPr lang="en-US" b="1">
                <a:solidFill>
                  <a:schemeClr val="accent6"/>
                </a:solidFill>
              </a:rPr>
              <a:t>Phase of infection </a:t>
            </a:r>
            <a:endParaRPr lang="en-US" b="1">
              <a:solidFill>
                <a:schemeClr val="accent6"/>
              </a:solidFill>
            </a:endParaRPr>
          </a:p>
        </p:txBody>
      </p:sp>
      <p:sp>
        <p:nvSpPr>
          <p:cNvPr id="5" name="Text Box 4"/>
          <p:cNvSpPr txBox="1"/>
          <p:nvPr/>
        </p:nvSpPr>
        <p:spPr>
          <a:xfrm>
            <a:off x="4512945" y="2608580"/>
            <a:ext cx="2549525" cy="368300"/>
          </a:xfrm>
          <a:prstGeom prst="rect">
            <a:avLst/>
          </a:prstGeom>
          <a:noFill/>
        </p:spPr>
        <p:txBody>
          <a:bodyPr wrap="square" rtlCol="0">
            <a:spAutoFit/>
          </a:bodyPr>
          <a:p>
            <a:r>
              <a:rPr lang="en-US" b="1" smtClean="0">
                <a:sym typeface="+mn-ea"/>
              </a:rPr>
              <a:t>1.INCUBATION PHASE</a:t>
            </a:r>
            <a:endParaRPr lang="en-US"/>
          </a:p>
        </p:txBody>
      </p:sp>
      <p:sp>
        <p:nvSpPr>
          <p:cNvPr id="7" name="Text Box 6"/>
          <p:cNvSpPr txBox="1"/>
          <p:nvPr/>
        </p:nvSpPr>
        <p:spPr>
          <a:xfrm>
            <a:off x="8836025" y="3369945"/>
            <a:ext cx="2754630" cy="368300"/>
          </a:xfrm>
          <a:prstGeom prst="rect">
            <a:avLst/>
          </a:prstGeom>
          <a:noFill/>
        </p:spPr>
        <p:txBody>
          <a:bodyPr wrap="square" rtlCol="0">
            <a:spAutoFit/>
          </a:bodyPr>
          <a:p>
            <a:r>
              <a:rPr lang="en-US"/>
              <a:t>2. </a:t>
            </a:r>
            <a:r>
              <a:rPr lang="en-US" b="1" smtClean="0">
                <a:sym typeface="+mn-ea"/>
              </a:rPr>
              <a:t>INVASION PHASE</a:t>
            </a:r>
            <a:endParaRPr lang="en-US"/>
          </a:p>
        </p:txBody>
      </p:sp>
      <p:sp>
        <p:nvSpPr>
          <p:cNvPr id="8" name="Text Box 7"/>
          <p:cNvSpPr txBox="1"/>
          <p:nvPr/>
        </p:nvSpPr>
        <p:spPr>
          <a:xfrm>
            <a:off x="4512945" y="5744210"/>
            <a:ext cx="3209925" cy="368300"/>
          </a:xfrm>
          <a:prstGeom prst="rect">
            <a:avLst/>
          </a:prstGeom>
          <a:noFill/>
        </p:spPr>
        <p:txBody>
          <a:bodyPr wrap="square" rtlCol="0">
            <a:spAutoFit/>
          </a:bodyPr>
          <a:p>
            <a:r>
              <a:rPr lang="en-US"/>
              <a:t>3. </a:t>
            </a:r>
            <a:r>
              <a:rPr lang="en-US" b="1" smtClean="0">
                <a:sym typeface="+mn-ea"/>
              </a:rPr>
              <a:t>FULL STAGE ILLNESS PHASE</a:t>
            </a:r>
            <a:endParaRPr lang="en-US"/>
          </a:p>
        </p:txBody>
      </p:sp>
      <p:sp>
        <p:nvSpPr>
          <p:cNvPr id="9" name="Text Box 8"/>
          <p:cNvSpPr txBox="1"/>
          <p:nvPr/>
        </p:nvSpPr>
        <p:spPr>
          <a:xfrm>
            <a:off x="838200" y="3999865"/>
            <a:ext cx="3619500" cy="645160"/>
          </a:xfrm>
          <a:prstGeom prst="rect">
            <a:avLst/>
          </a:prstGeom>
          <a:noFill/>
        </p:spPr>
        <p:txBody>
          <a:bodyPr wrap="square" rtlCol="0">
            <a:spAutoFit/>
          </a:bodyPr>
          <a:p>
            <a:r>
              <a:rPr lang="en-US"/>
              <a:t>4. </a:t>
            </a:r>
            <a:r>
              <a:rPr lang="en-US" b="1" smtClean="0">
                <a:sym typeface="+mn-ea"/>
              </a:rPr>
              <a:t>THE CONVALESCENT PHASE OR PERIOD</a:t>
            </a:r>
            <a:endParaRPr lang="en-US"/>
          </a:p>
        </p:txBody>
      </p:sp>
      <p:cxnSp>
        <p:nvCxnSpPr>
          <p:cNvPr id="13" name="Straight Arrow Connector 12"/>
          <p:cNvCxnSpPr/>
          <p:nvPr/>
        </p:nvCxnSpPr>
        <p:spPr>
          <a:xfrm>
            <a:off x="6762115" y="2797810"/>
            <a:ext cx="2000885" cy="623570"/>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4" name="Straight Arrow Connector 13"/>
          <p:cNvCxnSpPr/>
          <p:nvPr/>
        </p:nvCxnSpPr>
        <p:spPr>
          <a:xfrm flipH="1">
            <a:off x="7385050" y="3823970"/>
            <a:ext cx="1846580" cy="186118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5" name="Straight Arrow Connector 14"/>
          <p:cNvCxnSpPr/>
          <p:nvPr/>
        </p:nvCxnSpPr>
        <p:spPr>
          <a:xfrm flipH="1" flipV="1">
            <a:off x="3150235" y="4395470"/>
            <a:ext cx="1333500" cy="139255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cxnSp>
        <p:nvCxnSpPr>
          <p:cNvPr id="16" name="Straight Arrow Connector 15"/>
          <p:cNvCxnSpPr/>
          <p:nvPr/>
        </p:nvCxnSpPr>
        <p:spPr>
          <a:xfrm flipV="1">
            <a:off x="2871470" y="2915920"/>
            <a:ext cx="1685290" cy="108394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7B32B2"/>
            </a:gs>
            <a:gs pos="100000">
              <a:srgbClr val="401A5D"/>
            </a:gs>
          </a:gsLst>
          <a:lin scaled="0"/>
        </a:gradFill>
        <a:effectLst/>
      </p:bgPr>
    </p:bg>
    <p:spTree>
      <p:nvGrpSpPr>
        <p:cNvPr id="1" name=""/>
        <p:cNvGrpSpPr/>
        <p:nvPr/>
      </p:nvGrpSpPr>
      <p:grpSpPr/>
      <p:sp>
        <p:nvSpPr>
          <p:cNvPr id="3" name="Content Placeholder 2"/>
          <p:cNvSpPr>
            <a:spLocks noGrp="1"/>
          </p:cNvSpPr>
          <p:nvPr>
            <p:ph idx="1"/>
          </p:nvPr>
        </p:nvSpPr>
        <p:spPr>
          <a:xfrm>
            <a:off x="838200" y="111125"/>
            <a:ext cx="10515600" cy="6066155"/>
          </a:xfrm>
        </p:spPr>
        <p:txBody>
          <a:bodyPr>
            <a:normAutofit lnSpcReduction="20000"/>
          </a:bodyPr>
          <a:p>
            <a:pPr marL="0" indent="0">
              <a:buNone/>
            </a:pPr>
            <a:r>
              <a:rPr lang="en-US" b="1" smtClean="0">
                <a:solidFill>
                  <a:schemeClr val="accent6"/>
                </a:solidFill>
                <a:sym typeface="+mn-ea"/>
              </a:rPr>
              <a:t>CARRIER OF INFECTION</a:t>
            </a:r>
            <a:endParaRPr lang="en-US" b="1" smtClean="0">
              <a:solidFill>
                <a:schemeClr val="accent6"/>
              </a:solidFill>
              <a:sym typeface="+mn-ea"/>
            </a:endParaRPr>
          </a:p>
          <a:p>
            <a:pPr marL="0" indent="0">
              <a:buNone/>
            </a:pPr>
            <a:r>
              <a:rPr lang="en-US" smtClean="0">
                <a:sym typeface="+mn-ea"/>
              </a:rPr>
              <a:t>This is a person who harbors the agent and disseminates subclinical infections.</a:t>
            </a:r>
            <a:r>
              <a:rPr lang="en-US" smtClean="0">
                <a:sym typeface="+mn-ea"/>
              </a:rPr>
              <a:t> </a:t>
            </a:r>
            <a:endParaRPr lang="en-US" smtClean="0">
              <a:sym typeface="+mn-ea"/>
            </a:endParaRPr>
          </a:p>
          <a:p>
            <a:pPr marL="0" indent="0">
              <a:buNone/>
            </a:pPr>
            <a:r>
              <a:rPr lang="en-US" b="1" smtClean="0">
                <a:solidFill>
                  <a:schemeClr val="accent6"/>
                </a:solidFill>
                <a:sym typeface="+mn-ea"/>
              </a:rPr>
              <a:t>TYPES OF CARRIERS OF DISEASES</a:t>
            </a:r>
            <a:br>
              <a:rPr lang="en-US" smtClean="0">
                <a:sym typeface="+mn-ea"/>
              </a:rPr>
            </a:br>
            <a:r>
              <a:rPr lang="en-US" b="1" smtClean="0">
                <a:solidFill>
                  <a:schemeClr val="accent5"/>
                </a:solidFill>
                <a:sym typeface="+mn-ea"/>
              </a:rPr>
              <a:t>1. Incubating carrier:</a:t>
            </a:r>
            <a:r>
              <a:rPr lang="en-US" smtClean="0">
                <a:sym typeface="+mn-ea"/>
              </a:rPr>
              <a:t> this is a person in the incubation period of a disease before clinical symptoms appear. Example: HIV, Measles</a:t>
            </a:r>
            <a:br>
              <a:rPr lang="en-US" smtClean="0">
                <a:sym typeface="+mn-ea"/>
              </a:rPr>
            </a:br>
            <a:r>
              <a:rPr lang="en-US" b="1" smtClean="0">
                <a:solidFill>
                  <a:schemeClr val="accent5"/>
                </a:solidFill>
                <a:sym typeface="+mn-ea"/>
              </a:rPr>
              <a:t>2. Convalescent carrier</a:t>
            </a:r>
            <a:r>
              <a:rPr lang="en-US" smtClean="0">
                <a:sym typeface="+mn-ea"/>
              </a:rPr>
              <a:t>: this is a person who continues to harbour the infection after recovery from the disease (after disappearance of the clinical symptoms). Example. 3% of people who recover from typhoidand are not showing the clinical signs of the disease remain carriers for 5 months (after recovery).</a:t>
            </a:r>
            <a:br>
              <a:rPr lang="en-US" smtClean="0">
                <a:sym typeface="+mn-ea"/>
              </a:rPr>
            </a:br>
            <a:r>
              <a:rPr lang="en-US" b="1" smtClean="0">
                <a:solidFill>
                  <a:schemeClr val="accent5"/>
                </a:solidFill>
                <a:sym typeface="+mn-ea"/>
              </a:rPr>
              <a:t>3. Temporary carrier:</a:t>
            </a:r>
            <a:r>
              <a:rPr lang="en-US" smtClean="0">
                <a:sym typeface="+mn-ea"/>
              </a:rPr>
              <a:t> this is a person remaining a carrier for less than 3 months.</a:t>
            </a:r>
            <a:br>
              <a:rPr lang="en-US" smtClean="0">
                <a:sym typeface="+mn-ea"/>
              </a:rPr>
            </a:br>
            <a:r>
              <a:rPr lang="en-US" b="1" smtClean="0">
                <a:solidFill>
                  <a:schemeClr val="accent5"/>
                </a:solidFill>
                <a:sym typeface="+mn-ea"/>
              </a:rPr>
              <a:t>4. Chronic carrier: </a:t>
            </a:r>
            <a:r>
              <a:rPr lang="en-US" smtClean="0">
                <a:sym typeface="+mn-ea"/>
              </a:rPr>
              <a:t>this is a person remaining a carrier for three months or more</a:t>
            </a:r>
            <a:endParaRPr lang="en-US" smtClean="0"/>
          </a:p>
          <a:p>
            <a:pPr marL="0" indent="0">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7BD3"/>
            </a:gs>
            <a:gs pos="100000">
              <a:srgbClr val="034373"/>
            </a:gs>
          </a:gsLst>
          <a:lin scaled="0"/>
        </a:gradFill>
        <a:effectLst/>
      </p:bgPr>
    </p:bg>
    <p:spTree>
      <p:nvGrpSpPr>
        <p:cNvPr id="1" name=""/>
        <p:cNvGrpSpPr/>
        <p:nvPr/>
      </p:nvGrpSpPr>
      <p:grpSpPr/>
      <p:sp>
        <p:nvSpPr>
          <p:cNvPr id="3" name="Content Placeholder 2"/>
          <p:cNvSpPr>
            <a:spLocks noGrp="1"/>
          </p:cNvSpPr>
          <p:nvPr>
            <p:ph idx="1"/>
          </p:nvPr>
        </p:nvSpPr>
        <p:spPr>
          <a:xfrm>
            <a:off x="384175" y="711835"/>
            <a:ext cx="11452860" cy="5787390"/>
          </a:xfrm>
        </p:spPr>
        <p:txBody>
          <a:bodyPr>
            <a:normAutofit fontScale="85000"/>
          </a:bodyPr>
          <a:p>
            <a:pPr marL="0" indent="0">
              <a:buNone/>
            </a:pPr>
            <a:r>
              <a:rPr lang="en-US"/>
              <a:t> </a:t>
            </a:r>
            <a:r>
              <a:rPr lang="en-US" b="1">
                <a:solidFill>
                  <a:schemeClr val="accent6"/>
                </a:solidFill>
              </a:rPr>
              <a:t>TRANSMISSION ROUTE</a:t>
            </a:r>
            <a:endParaRPr lang="en-US" b="1">
              <a:solidFill>
                <a:schemeClr val="accent6"/>
              </a:solidFill>
            </a:endParaRPr>
          </a:p>
          <a:p>
            <a:pPr marL="0" indent="0">
              <a:buNone/>
            </a:pPr>
            <a:r>
              <a:rPr lang="en-US"/>
              <a:t>This is the way the infectious agent is transferred from source (i.e. person, animals, soil ) to the susceptible host.</a:t>
            </a:r>
            <a:endParaRPr lang="en-US"/>
          </a:p>
          <a:p>
            <a:pPr marL="0" indent="0">
              <a:buNone/>
            </a:pPr>
            <a:r>
              <a:rPr lang="en-US"/>
              <a:t>The main routes of transmission of communicable diseases are:</a:t>
            </a:r>
            <a:endParaRPr lang="en-US"/>
          </a:p>
          <a:p>
            <a:pPr marL="0" indent="0">
              <a:buNone/>
            </a:pPr>
            <a:r>
              <a:rPr lang="en-US" b="1"/>
              <a:t>1. Direct contact</a:t>
            </a:r>
            <a:r>
              <a:rPr lang="en-US"/>
              <a:t> (skin, mucous membrane or sexual) </a:t>
            </a:r>
            <a:r>
              <a:rPr lang="en-US">
                <a:sym typeface="+mn-ea"/>
              </a:rPr>
              <a:t>Example:</a:t>
            </a:r>
            <a:r>
              <a:rPr lang="en-US"/>
              <a:t>. syphilis, gonorrhea, murbug.</a:t>
            </a:r>
            <a:endParaRPr lang="en-US"/>
          </a:p>
          <a:p>
            <a:pPr marL="0" indent="0">
              <a:buNone/>
            </a:pPr>
            <a:r>
              <a:rPr lang="en-US"/>
              <a:t>2. </a:t>
            </a:r>
            <a:r>
              <a:rPr lang="en-US" b="1"/>
              <a:t>Vector</a:t>
            </a:r>
            <a:r>
              <a:rPr lang="en-US"/>
              <a:t> </a:t>
            </a:r>
            <a:r>
              <a:rPr lang="en-US">
                <a:sym typeface="+mn-ea"/>
              </a:rPr>
              <a:t>Example:</a:t>
            </a:r>
            <a:r>
              <a:rPr lang="en-US"/>
              <a:t> malaria</a:t>
            </a:r>
            <a:endParaRPr lang="en-US"/>
          </a:p>
          <a:p>
            <a:pPr marL="0" indent="0">
              <a:buNone/>
            </a:pPr>
            <a:r>
              <a:rPr lang="en-US" b="1"/>
              <a:t>3. Faecal contamination</a:t>
            </a:r>
            <a:r>
              <a:rPr lang="en-US"/>
              <a:t> of soil, food and water which is ingested. It is also called faecal- oral route e.g. cholera, typhoid…</a:t>
            </a:r>
            <a:endParaRPr lang="en-US"/>
          </a:p>
          <a:p>
            <a:pPr marL="0" indent="0">
              <a:buNone/>
            </a:pPr>
            <a:r>
              <a:rPr lang="en-US" b="1"/>
              <a:t>4. Contact</a:t>
            </a:r>
            <a:r>
              <a:rPr lang="en-US"/>
              <a:t> with animals and their products</a:t>
            </a:r>
            <a:endParaRPr lang="en-US"/>
          </a:p>
          <a:p>
            <a:pPr marL="0" indent="0">
              <a:buNone/>
            </a:pPr>
            <a:r>
              <a:rPr lang="en-US" b="1"/>
              <a:t>5. Air (inhalation)</a:t>
            </a:r>
            <a:r>
              <a:rPr lang="en-US"/>
              <a:t> </a:t>
            </a:r>
            <a:r>
              <a:rPr lang="en-US">
                <a:sym typeface="+mn-ea"/>
              </a:rPr>
              <a:t>Example:</a:t>
            </a:r>
            <a:r>
              <a:rPr lang="en-US"/>
              <a:t> tuberculosis, measle, covid-19</a:t>
            </a:r>
            <a:endParaRPr lang="en-US"/>
          </a:p>
          <a:p>
            <a:pPr marL="0" indent="0">
              <a:buNone/>
            </a:pPr>
            <a:r>
              <a:rPr lang="en-US" b="1"/>
              <a:t>6. Transplacental</a:t>
            </a:r>
            <a:r>
              <a:rPr lang="en-US"/>
              <a:t> (during pregnancy). </a:t>
            </a:r>
            <a:r>
              <a:rPr lang="en-US">
                <a:sym typeface="+mn-ea"/>
              </a:rPr>
              <a:t>Example:</a:t>
            </a:r>
            <a:r>
              <a:rPr lang="en-US"/>
              <a:t> toxoplasmosis, syphilis</a:t>
            </a:r>
            <a:endParaRPr lang="en-US"/>
          </a:p>
          <a:p>
            <a:pPr marL="0" indent="0">
              <a:buNone/>
            </a:pPr>
            <a:r>
              <a:rPr lang="en-US" b="1"/>
              <a:t>7. Blood contact</a:t>
            </a:r>
            <a:r>
              <a:rPr lang="en-US"/>
              <a:t> (injection, surgery, blood transfusion). </a:t>
            </a:r>
            <a:r>
              <a:rPr lang="en-US">
                <a:sym typeface="+mn-ea"/>
              </a:rPr>
              <a:t>Example:</a:t>
            </a:r>
            <a:r>
              <a:rPr lang="en-US"/>
              <a:t> HIV…</a:t>
            </a:r>
            <a:endParaRPr lang="en-US"/>
          </a:p>
          <a:p>
            <a:pPr marL="0" indent="0">
              <a:buNone/>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12D86"/>
            </a:gs>
            <a:gs pos="100000">
              <a:srgbClr val="0E2557"/>
            </a:gs>
          </a:gsLst>
          <a:lin scaled="0"/>
        </a:gradFill>
        <a:effectLst/>
      </p:bgPr>
    </p:bg>
    <p:spTree>
      <p:nvGrpSpPr>
        <p:cNvPr id="1" name=""/>
        <p:cNvGrpSpPr/>
        <p:nvPr/>
      </p:nvGrpSpPr>
      <p:grpSpPr/>
      <p:sp>
        <p:nvSpPr>
          <p:cNvPr id="3" name="Content Placeholder 2"/>
          <p:cNvSpPr>
            <a:spLocks noGrp="1"/>
          </p:cNvSpPr>
          <p:nvPr>
            <p:ph idx="1"/>
          </p:nvPr>
        </p:nvSpPr>
        <p:spPr>
          <a:xfrm>
            <a:off x="222885" y="346075"/>
            <a:ext cx="11569700" cy="6358890"/>
          </a:xfrm>
        </p:spPr>
        <p:txBody>
          <a:bodyPr>
            <a:normAutofit fontScale="80000"/>
          </a:bodyPr>
          <a:p>
            <a:pPr marL="0" indent="0">
              <a:buNone/>
            </a:pPr>
            <a:r>
              <a:rPr lang="en-US" b="1">
                <a:solidFill>
                  <a:schemeClr val="accent6"/>
                </a:solidFill>
                <a:sym typeface="+mn-ea"/>
              </a:rPr>
              <a:t>On the basis of routes of transmission, common communicable diseases can be conveniently</a:t>
            </a:r>
            <a:endParaRPr lang="en-US" b="1">
              <a:solidFill>
                <a:schemeClr val="accent6"/>
              </a:solidFill>
            </a:endParaRPr>
          </a:p>
          <a:p>
            <a:pPr marL="0" indent="0">
              <a:buNone/>
            </a:pPr>
            <a:r>
              <a:rPr lang="en-US" b="1">
                <a:solidFill>
                  <a:schemeClr val="accent6"/>
                </a:solidFill>
                <a:sym typeface="+mn-ea"/>
              </a:rPr>
              <a:t> classified as follows:</a:t>
            </a:r>
            <a:endParaRPr lang="en-US" b="1">
              <a:solidFill>
                <a:schemeClr val="accent6"/>
              </a:solidFill>
            </a:endParaRPr>
          </a:p>
          <a:p>
            <a:pPr marL="0" indent="0">
              <a:buNone/>
            </a:pPr>
            <a:r>
              <a:rPr lang="en-US" b="1">
                <a:sym typeface="+mn-ea"/>
              </a:rPr>
              <a:t>a. Water washed diseases</a:t>
            </a:r>
            <a:r>
              <a:rPr lang="en-US">
                <a:sym typeface="+mn-ea"/>
              </a:rPr>
              <a:t> Example:  scabies</a:t>
            </a:r>
            <a:endParaRPr lang="en-US"/>
          </a:p>
          <a:p>
            <a:pPr marL="0" indent="0">
              <a:buNone/>
            </a:pPr>
            <a:r>
              <a:rPr lang="en-US" b="1">
                <a:sym typeface="+mn-ea"/>
              </a:rPr>
              <a:t>b. Sexually transmitted diseases or infections (STI)</a:t>
            </a:r>
            <a:r>
              <a:rPr lang="en-US">
                <a:sym typeface="+mn-ea"/>
              </a:rPr>
              <a:t>. </a:t>
            </a:r>
            <a:r>
              <a:rPr lang="en-US">
                <a:sym typeface="+mn-ea"/>
              </a:rPr>
              <a:t>Example:</a:t>
            </a:r>
            <a:r>
              <a:rPr lang="en-US">
                <a:sym typeface="+mn-ea"/>
              </a:rPr>
              <a:t> gonorrhea, syphilis,mjrbug.</a:t>
            </a:r>
            <a:endParaRPr lang="en-US"/>
          </a:p>
          <a:p>
            <a:pPr marL="0" indent="0">
              <a:buNone/>
            </a:pPr>
            <a:r>
              <a:rPr lang="en-US" b="1">
                <a:sym typeface="+mn-ea"/>
              </a:rPr>
              <a:t>c. Water borne disease.</a:t>
            </a:r>
            <a:r>
              <a:rPr lang="en-US">
                <a:sym typeface="+mn-ea"/>
              </a:rPr>
              <a:t> </a:t>
            </a:r>
            <a:r>
              <a:rPr lang="en-US">
                <a:sym typeface="+mn-ea"/>
              </a:rPr>
              <a:t>Example:</a:t>
            </a:r>
            <a:r>
              <a:rPr lang="en-US">
                <a:sym typeface="+mn-ea"/>
              </a:rPr>
              <a:t> cholera</a:t>
            </a:r>
            <a:endParaRPr lang="en-US"/>
          </a:p>
          <a:p>
            <a:pPr marL="0" indent="0">
              <a:buNone/>
            </a:pPr>
            <a:r>
              <a:rPr lang="en-US" b="1">
                <a:sym typeface="+mn-ea"/>
              </a:rPr>
              <a:t>d. Air borne diseases. </a:t>
            </a:r>
            <a:r>
              <a:rPr lang="en-US">
                <a:sym typeface="+mn-ea"/>
              </a:rPr>
              <a:t>Example:</a:t>
            </a:r>
            <a:r>
              <a:rPr lang="en-US">
                <a:sym typeface="+mn-ea"/>
              </a:rPr>
              <a:t> meningitis</a:t>
            </a:r>
            <a:endParaRPr lang="en-US"/>
          </a:p>
          <a:p>
            <a:pPr marL="0" indent="0">
              <a:buNone/>
            </a:pPr>
            <a:r>
              <a:rPr lang="en-US" b="1">
                <a:sym typeface="+mn-ea"/>
              </a:rPr>
              <a:t>e. Vector borne diseases.</a:t>
            </a:r>
            <a:r>
              <a:rPr lang="en-US">
                <a:sym typeface="+mn-ea"/>
              </a:rPr>
              <a:t> </a:t>
            </a:r>
            <a:r>
              <a:rPr lang="en-US">
                <a:sym typeface="+mn-ea"/>
              </a:rPr>
              <a:t>Example:</a:t>
            </a:r>
            <a:r>
              <a:rPr lang="en-US">
                <a:sym typeface="+mn-ea"/>
              </a:rPr>
              <a:t> malaria</a:t>
            </a:r>
            <a:endParaRPr lang="en-US"/>
          </a:p>
          <a:p>
            <a:pPr marL="0" indent="0">
              <a:buNone/>
            </a:pPr>
            <a:r>
              <a:rPr lang="en-US" b="1">
                <a:sym typeface="+mn-ea"/>
              </a:rPr>
              <a:t>f. Water based diseases</a:t>
            </a:r>
            <a:r>
              <a:rPr lang="en-US">
                <a:sym typeface="+mn-ea"/>
              </a:rPr>
              <a:t>. </a:t>
            </a:r>
            <a:r>
              <a:rPr lang="en-US">
                <a:sym typeface="+mn-ea"/>
              </a:rPr>
              <a:t>Example:</a:t>
            </a:r>
            <a:r>
              <a:rPr lang="en-US">
                <a:sym typeface="+mn-ea"/>
              </a:rPr>
              <a:t> bilharziasis</a:t>
            </a:r>
            <a:endParaRPr lang="en-US"/>
          </a:p>
          <a:p>
            <a:pPr marL="0" indent="0">
              <a:buNone/>
            </a:pPr>
            <a:r>
              <a:rPr lang="en-US" b="1">
                <a:sym typeface="+mn-ea"/>
              </a:rPr>
              <a:t>g. Zoonotic diseases or Zoonoses:</a:t>
            </a:r>
            <a:r>
              <a:rPr lang="en-US">
                <a:sym typeface="+mn-ea"/>
              </a:rPr>
              <a:t> these are diseases that are transmitted to humans by</a:t>
            </a:r>
            <a:endParaRPr lang="en-US"/>
          </a:p>
          <a:p>
            <a:pPr marL="0" indent="0">
              <a:buNone/>
            </a:pPr>
            <a:r>
              <a:rPr lang="en-US">
                <a:sym typeface="+mn-ea"/>
              </a:rPr>
              <a:t>animals. </a:t>
            </a:r>
            <a:r>
              <a:rPr lang="en-US">
                <a:sym typeface="+mn-ea"/>
              </a:rPr>
              <a:t>Example:</a:t>
            </a:r>
            <a:r>
              <a:rPr lang="en-US">
                <a:sym typeface="+mn-ea"/>
              </a:rPr>
              <a:t> rabies, trypanosomiasis, anthrax…</a:t>
            </a:r>
            <a:endParaRPr lang="en-US"/>
          </a:p>
          <a:p>
            <a:pPr marL="0" indent="0">
              <a:buNone/>
            </a:pPr>
            <a:r>
              <a:rPr lang="en-US" b="1">
                <a:sym typeface="+mn-ea"/>
              </a:rPr>
              <a:t>h. Faecal-oral diseases. </a:t>
            </a:r>
            <a:r>
              <a:rPr lang="en-US">
                <a:sym typeface="+mn-ea"/>
              </a:rPr>
              <a:t>Example:</a:t>
            </a:r>
            <a:r>
              <a:rPr lang="en-US">
                <a:sym typeface="+mn-ea"/>
              </a:rPr>
              <a:t> Ascariasis, staphylococcal food poisoning,</a:t>
            </a:r>
            <a:endParaRPr lang="en-US"/>
          </a:p>
          <a:p>
            <a:pPr marL="0" indent="0">
              <a:buNone/>
            </a:pPr>
            <a:r>
              <a:rPr lang="en-US" b="1">
                <a:solidFill>
                  <a:schemeClr val="accent6"/>
                </a:solidFill>
                <a:sym typeface="+mn-ea"/>
              </a:rPr>
              <a:t>Some diseases can be transmitted through more than one route. </a:t>
            </a:r>
            <a:r>
              <a:rPr lang="en-US" b="1">
                <a:solidFill>
                  <a:schemeClr val="accent6"/>
                </a:solidFill>
                <a:sym typeface="+mn-ea"/>
              </a:rPr>
              <a:t>Example:</a:t>
            </a:r>
            <a:r>
              <a:rPr lang="en-US" b="1">
                <a:solidFill>
                  <a:schemeClr val="accent6"/>
                </a:solidFill>
                <a:sym typeface="+mn-ea"/>
              </a:rPr>
              <a:t> Syphilis by sex or</a:t>
            </a:r>
            <a:endParaRPr lang="en-US" b="1">
              <a:solidFill>
                <a:schemeClr val="accent6"/>
              </a:solidFill>
            </a:endParaRPr>
          </a:p>
          <a:p>
            <a:pPr marL="0" indent="0">
              <a:buNone/>
            </a:pPr>
            <a:r>
              <a:rPr lang="en-US" b="1">
                <a:solidFill>
                  <a:schemeClr val="accent6"/>
                </a:solidFill>
                <a:sym typeface="+mn-ea"/>
              </a:rPr>
              <a:t>contact with infective clothes (even if the latter route is rare)</a:t>
            </a:r>
            <a:endParaRPr lang="en-US"/>
          </a:p>
          <a:p>
            <a:pPr marL="0" indent="0">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ECF40"/>
            </a:gs>
            <a:gs pos="100000">
              <a:srgbClr val="846C21"/>
            </a:gs>
          </a:gsLst>
          <a:lin scaled="0"/>
        </a:gradFill>
        <a:effectLst/>
      </p:bgPr>
    </p:bg>
    <p:spTree>
      <p:nvGrpSpPr>
        <p:cNvPr id="1" name=""/>
        <p:cNvGrpSpPr/>
        <p:nvPr/>
      </p:nvGrpSpPr>
      <p:grpSpPr/>
      <p:sp>
        <p:nvSpPr>
          <p:cNvPr id="3" name="Content Placeholder 2"/>
          <p:cNvSpPr>
            <a:spLocks noGrp="1"/>
          </p:cNvSpPr>
          <p:nvPr>
            <p:ph idx="1"/>
          </p:nvPr>
        </p:nvSpPr>
        <p:spPr>
          <a:xfrm>
            <a:off x="838200" y="311785"/>
            <a:ext cx="10515600" cy="6875780"/>
          </a:xfrm>
        </p:spPr>
        <p:txBody>
          <a:bodyPr>
            <a:normAutofit fontScale="75000"/>
          </a:bodyPr>
          <a:p>
            <a:pPr marL="0" indent="0">
              <a:buNone/>
            </a:pPr>
            <a:r>
              <a:rPr lang="en-US" b="1">
                <a:solidFill>
                  <a:schemeClr val="accent6"/>
                </a:solidFill>
              </a:rPr>
              <a:t>CHAIN OF SPREAD OF COMMUNICABLE DISEASES/CHAIN OF INFECTION.</a:t>
            </a:r>
            <a:endParaRPr lang="en-US" b="1">
              <a:solidFill>
                <a:schemeClr val="accent6"/>
              </a:solidFill>
            </a:endParaRPr>
          </a:p>
          <a:p>
            <a:pPr marL="0" indent="0">
              <a:buNone/>
            </a:pPr>
            <a:r>
              <a:rPr lang="en-US"/>
              <a:t>The epidemiologic triad illustrates that infectious diseases result from the interaction of the</a:t>
            </a:r>
            <a:endParaRPr lang="en-US"/>
          </a:p>
          <a:p>
            <a:pPr marL="0" indent="0">
              <a:buNone/>
            </a:pPr>
            <a:r>
              <a:rPr lang="en-US"/>
              <a:t>agent, host and environment.</a:t>
            </a:r>
            <a:endParaRPr lang="en-US"/>
          </a:p>
          <a:p>
            <a:pPr marL="0" indent="0">
              <a:buNone/>
            </a:pPr>
            <a:r>
              <a:rPr lang="en-US"/>
              <a:t>More specifically, transmission occurs when the agent leaves its reservoir or host through a</a:t>
            </a:r>
            <a:endParaRPr lang="en-US"/>
          </a:p>
          <a:p>
            <a:pPr marL="0" indent="0">
              <a:buNone/>
            </a:pPr>
            <a:r>
              <a:rPr lang="en-US"/>
              <a:t>portal of exit, and is conveyed by some mode of transmission, and enters through an</a:t>
            </a:r>
            <a:endParaRPr lang="en-US"/>
          </a:p>
          <a:p>
            <a:pPr marL="0" indent="0">
              <a:buNone/>
            </a:pPr>
            <a:r>
              <a:rPr lang="en-US"/>
              <a:t>appropriate portal of entry to infect a susceptible host. This is sometimes called the CHAIN</a:t>
            </a:r>
            <a:endParaRPr lang="en-US"/>
          </a:p>
          <a:p>
            <a:pPr marL="0" indent="0">
              <a:buNone/>
            </a:pPr>
            <a:r>
              <a:rPr lang="en-US"/>
              <a:t>OF INFECTION.</a:t>
            </a:r>
            <a:endParaRPr lang="en-US"/>
          </a:p>
          <a:p>
            <a:pPr marL="0" indent="0">
              <a:buNone/>
            </a:pPr>
            <a:r>
              <a:rPr lang="en-US"/>
              <a:t> </a:t>
            </a:r>
            <a:r>
              <a:rPr lang="en-US" b="1">
                <a:solidFill>
                  <a:schemeClr val="accent6"/>
                </a:solidFill>
              </a:rPr>
              <a:t>PORTAL OF EXIT</a:t>
            </a:r>
            <a:endParaRPr lang="en-US"/>
          </a:p>
          <a:p>
            <a:pPr marL="0" indent="0">
              <a:buNone/>
            </a:pPr>
            <a:r>
              <a:rPr lang="en-US"/>
              <a:t>It is the pathway by which an agent leaves the source host. The portal of exit usually</a:t>
            </a:r>
            <a:endParaRPr lang="en-US"/>
          </a:p>
          <a:p>
            <a:pPr marL="0" indent="0">
              <a:buNone/>
            </a:pPr>
            <a:r>
              <a:rPr lang="en-US"/>
              <a:t>corresponds to the site at which the agent is localized.</a:t>
            </a:r>
            <a:endParaRPr lang="en-US"/>
          </a:p>
          <a:p>
            <a:pPr marL="0" indent="0">
              <a:buNone/>
            </a:pPr>
            <a:r>
              <a:rPr lang="en-US"/>
              <a:t>Thus, the tubercle bacilli and influenza viruses exit through the respiratory tract,</a:t>
            </a:r>
            <a:endParaRPr lang="en-US"/>
          </a:p>
          <a:p>
            <a:pPr marL="0" indent="0">
              <a:buNone/>
            </a:pPr>
            <a:r>
              <a:rPr lang="en-US"/>
              <a:t>schistosomes through urine, vibrio cholerae in feces, and sarcoptes scabiei in skin lesions.</a:t>
            </a:r>
            <a:endParaRPr lang="en-US"/>
          </a:p>
          <a:p>
            <a:pPr marL="0" indent="0">
              <a:buNone/>
            </a:pPr>
            <a:r>
              <a:rPr lang="en-US"/>
              <a:t>Some blood borne agents can exit by crossing the placenta (syphilis...), blood-sucking</a:t>
            </a:r>
            <a:endParaRPr lang="en-US"/>
          </a:p>
          <a:p>
            <a:pPr marL="0" indent="0">
              <a:buNone/>
            </a:pPr>
            <a:r>
              <a:rPr lang="en-US"/>
              <a:t>arthropods (malaria).</a:t>
            </a:r>
            <a:endParaRPr lang="en-US"/>
          </a:p>
          <a:p>
            <a:pPr marL="0" indent="0">
              <a:buNone/>
            </a:pPr>
            <a:r>
              <a:rPr lang="en-US"/>
              <a:t> </a:t>
            </a:r>
            <a:endParaRPr lang="en-US"/>
          </a:p>
          <a:p>
            <a:pPr marL="0"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7B32B2"/>
            </a:gs>
            <a:gs pos="100000">
              <a:srgbClr val="401A5D"/>
            </a:gs>
          </a:gsLst>
          <a:lin scaled="0"/>
        </a:gradFill>
        <a:effectLst/>
      </p:bgPr>
    </p:bg>
    <p:spTree>
      <p:nvGrpSpPr>
        <p:cNvPr id="1" name=""/>
        <p:cNvGrpSpPr/>
        <p:nvPr/>
      </p:nvGrpSpPr>
      <p:grpSpPr/>
      <p:sp>
        <p:nvSpPr>
          <p:cNvPr id="3" name="Content Placeholder 2"/>
          <p:cNvSpPr>
            <a:spLocks noGrp="1"/>
          </p:cNvSpPr>
          <p:nvPr>
            <p:ph idx="1"/>
          </p:nvPr>
        </p:nvSpPr>
        <p:spPr>
          <a:xfrm>
            <a:off x="428625" y="331470"/>
            <a:ext cx="11423650" cy="6167755"/>
          </a:xfrm>
        </p:spPr>
        <p:txBody>
          <a:bodyPr>
            <a:normAutofit fontScale="80000"/>
          </a:bodyPr>
          <a:p>
            <a:pPr marL="0" indent="0">
              <a:buNone/>
            </a:pPr>
            <a:r>
              <a:rPr lang="en-US" b="1">
                <a:solidFill>
                  <a:schemeClr val="accent6"/>
                </a:solidFill>
                <a:sym typeface="+mn-ea"/>
              </a:rPr>
              <a:t>PORTAL OF ENTRY</a:t>
            </a:r>
            <a:endParaRPr lang="en-US" b="1">
              <a:solidFill>
                <a:schemeClr val="accent6"/>
              </a:solidFill>
              <a:sym typeface="+mn-ea"/>
            </a:endParaRPr>
          </a:p>
          <a:p>
            <a:pPr marL="0" indent="0">
              <a:buNone/>
            </a:pPr>
            <a:r>
              <a:rPr lang="en-US">
                <a:sym typeface="+mn-ea"/>
              </a:rPr>
              <a:t>An agent enters a susceptible host through a portal of entry. Often, organisms use the same</a:t>
            </a:r>
            <a:endParaRPr lang="en-US"/>
          </a:p>
          <a:p>
            <a:pPr marL="0" indent="0">
              <a:buNone/>
            </a:pPr>
            <a:r>
              <a:rPr lang="en-US">
                <a:sym typeface="+mn-ea"/>
              </a:rPr>
              <a:t>portal to enter a new host that they use to exit the source host. Portal of entry may be:</a:t>
            </a:r>
            <a:endParaRPr lang="en-US"/>
          </a:p>
          <a:p>
            <a:pPr marL="0" indent="0">
              <a:buNone/>
            </a:pPr>
            <a:r>
              <a:rPr lang="en-US">
                <a:sym typeface="+mn-ea"/>
              </a:rPr>
              <a:t>The skin and mucous membranes, cuts, natural orifices (skin hair, sebaceous glands,…) .Example: Staphylococcus</a:t>
            </a:r>
            <a:endParaRPr lang="en-US">
              <a:sym typeface="+mn-ea"/>
            </a:endParaRPr>
          </a:p>
          <a:p>
            <a:pPr marL="0" indent="0">
              <a:buNone/>
            </a:pPr>
            <a:r>
              <a:rPr lang="en-US" b="1">
                <a:sym typeface="+mn-ea"/>
              </a:rPr>
              <a:t>Respiratory tract.</a:t>
            </a:r>
            <a:r>
              <a:rPr lang="en-US">
                <a:sym typeface="+mn-ea"/>
              </a:rPr>
              <a:t> </a:t>
            </a:r>
            <a:r>
              <a:rPr lang="en-US">
                <a:sym typeface="+mn-ea"/>
              </a:rPr>
              <a:t>Example:</a:t>
            </a:r>
            <a:r>
              <a:rPr lang="en-US">
                <a:sym typeface="+mn-ea"/>
              </a:rPr>
              <a:t> Meningococcus, tuberculosis bacilli…</a:t>
            </a:r>
            <a:endParaRPr lang="en-US"/>
          </a:p>
          <a:p>
            <a:pPr marL="0" indent="0">
              <a:buNone/>
            </a:pPr>
            <a:r>
              <a:rPr lang="en-US" b="1">
                <a:sym typeface="+mn-ea"/>
              </a:rPr>
              <a:t>Digestive tract</a:t>
            </a:r>
            <a:r>
              <a:rPr lang="en-US">
                <a:sym typeface="+mn-ea"/>
              </a:rPr>
              <a:t>. </a:t>
            </a:r>
            <a:r>
              <a:rPr lang="en-US">
                <a:sym typeface="+mn-ea"/>
              </a:rPr>
              <a:t>Example:</a:t>
            </a:r>
            <a:r>
              <a:rPr lang="en-US">
                <a:sym typeface="+mn-ea"/>
              </a:rPr>
              <a:t> S.typhi, shigella, vibrio cholerae, poliomyelitis virus.</a:t>
            </a:r>
            <a:endParaRPr lang="en-US"/>
          </a:p>
          <a:p>
            <a:pPr marL="0" indent="0">
              <a:buNone/>
            </a:pPr>
            <a:r>
              <a:rPr lang="en-US" b="1">
                <a:sym typeface="+mn-ea"/>
              </a:rPr>
              <a:t>Genital tract</a:t>
            </a:r>
            <a:r>
              <a:rPr lang="en-US">
                <a:sym typeface="+mn-ea"/>
              </a:rPr>
              <a:t>.</a:t>
            </a:r>
            <a:r>
              <a:rPr lang="en-US">
                <a:sym typeface="+mn-ea"/>
              </a:rPr>
              <a:t>Example: </a:t>
            </a:r>
            <a:r>
              <a:rPr lang="en-US">
                <a:sym typeface="+mn-ea"/>
              </a:rPr>
              <a:t>STIs, post abortion septicemia, hepatitis B.</a:t>
            </a:r>
            <a:endParaRPr lang="en-US"/>
          </a:p>
          <a:p>
            <a:pPr marL="0" indent="0">
              <a:buNone/>
            </a:pPr>
            <a:r>
              <a:rPr lang="en-US" b="1">
                <a:sym typeface="+mn-ea"/>
              </a:rPr>
              <a:t>Accidental ways: </a:t>
            </a:r>
            <a:r>
              <a:rPr lang="en-US">
                <a:sym typeface="+mn-ea"/>
              </a:rPr>
              <a:t> during therapeutic maneuvers (injection with non sterile needles, transfusion, venous puncture, lack of asepsis...).</a:t>
            </a:r>
            <a:endParaRPr lang="en-US"/>
          </a:p>
          <a:p>
            <a:pPr marL="0" indent="0">
              <a:buNone/>
            </a:pPr>
            <a:r>
              <a:rPr lang="en-US">
                <a:sym typeface="+mn-ea"/>
              </a:rPr>
              <a:t></a:t>
            </a:r>
            <a:r>
              <a:rPr lang="en-US" b="1">
                <a:solidFill>
                  <a:schemeClr val="accent6"/>
                </a:solidFill>
                <a:sym typeface="+mn-ea"/>
              </a:rPr>
              <a:t> RESERVOIR</a:t>
            </a:r>
            <a:endParaRPr lang="en-US"/>
          </a:p>
          <a:p>
            <a:pPr marL="0" indent="0">
              <a:buNone/>
            </a:pPr>
            <a:r>
              <a:rPr lang="en-US">
                <a:sym typeface="+mn-ea"/>
              </a:rPr>
              <a:t>The reservoir of an agent is the </a:t>
            </a:r>
            <a:r>
              <a:rPr lang="en-US" b="1">
                <a:sym typeface="+mn-ea"/>
              </a:rPr>
              <a:t>habitat in which an infectious agent normally lives</a:t>
            </a:r>
            <a:r>
              <a:rPr lang="en-US">
                <a:sym typeface="+mn-ea"/>
              </a:rPr>
              <a:t>, grows and</a:t>
            </a:r>
            <a:endParaRPr lang="en-US"/>
          </a:p>
          <a:p>
            <a:pPr marL="0" indent="0">
              <a:buNone/>
            </a:pPr>
            <a:r>
              <a:rPr lang="en-US">
                <a:sym typeface="+mn-ea"/>
              </a:rPr>
              <a:t>multiplies and from which it can be transmitted to susceptible hosts.</a:t>
            </a:r>
            <a:endParaRPr lang="en-US"/>
          </a:p>
          <a:p>
            <a:pPr marL="0" indent="0">
              <a:buNone/>
            </a:pPr>
            <a:r>
              <a:rPr lang="en-US" b="1">
                <a:solidFill>
                  <a:schemeClr val="accent6"/>
                </a:solidFill>
                <a:sym typeface="+mn-ea"/>
              </a:rPr>
              <a:t>Reservoirs include humans, animals and environment.</a:t>
            </a:r>
            <a:endParaRPr lang="en-US" b="1">
              <a:solidFill>
                <a:schemeClr val="accent6"/>
              </a:solidFill>
            </a:endParaRPr>
          </a:p>
          <a:p>
            <a:pPr marL="0" indent="0">
              <a:buNone/>
            </a:pPr>
            <a:endParaRPr lang="en-US" b="1">
              <a:solidFill>
                <a:schemeClr val="accent6"/>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6689</Words>
  <Application>WPS Presentation</Application>
  <PresentationFormat>Widescreen</PresentationFormat>
  <Paragraphs>119</Paragraphs>
  <Slides>12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Arial</vt:lpstr>
      <vt:lpstr>SimSun</vt:lpstr>
      <vt:lpstr>Wingdings</vt:lpstr>
      <vt:lpstr>Calibri Light</vt:lpstr>
      <vt:lpstr>Calibri</vt:lpstr>
      <vt:lpstr>Microsoft YaHei</vt:lpstr>
      <vt:lpstr>Arial Unicode MS</vt:lpstr>
      <vt:lpstr>Wingdings</vt:lpstr>
      <vt:lpstr>Trebuchet MS</vt:lpstr>
      <vt:lpstr>Times New Roman</vt:lpstr>
      <vt:lpstr>Arial</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uwikunda patrick</cp:lastModifiedBy>
  <cp:revision>2</cp:revision>
  <dcterms:created xsi:type="dcterms:W3CDTF">2024-10-12T13:44:29Z</dcterms:created>
  <dcterms:modified xsi:type="dcterms:W3CDTF">2024-10-12T18:22:26Z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4EC2259634E44416BE7469EA51BEC113_11</vt:lpwstr>
  </property>
  <property fmtid="{D5CDD505-2E9C-101B-9397-08002B2CF9AE}" pid="3" name="KSOProductBuildVer">
    <vt:lpwstr>1033-12.2.0.18283</vt:lpwstr>
  </property>
</Properties>
</file>