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12700" y="-3175"/>
            <a:ext cx="12204700" cy="6861175"/>
          </a:xfrm>
          <a:prstGeom prst="rect">
            <a:avLst/>
          </a:prstGeom>
          <a:noFill/>
          <a:ln w="9525">
            <a:noFill/>
          </a:ln>
        </p:spPr>
      </p:pic>
      <p:sp>
        <p:nvSpPr>
          <p:cNvPr id="2051" name="Rectangle 3"/>
          <p:cNvSpPr>
            <a:spLocks noGrp="1" noChangeArrowheads="1"/>
          </p:cNvSpPr>
          <p:nvPr>
            <p:ph type="ctrTitle"/>
          </p:nvPr>
        </p:nvSpPr>
        <p:spPr>
          <a:xfrm>
            <a:off x="2063751" y="1125538"/>
            <a:ext cx="9211733" cy="1082675"/>
          </a:xfrm>
        </p:spPr>
        <p:txBody>
          <a:bodyPr/>
          <a:lstStyle>
            <a:lvl1pPr algn="r">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2063751" y="2351088"/>
            <a:ext cx="9218083" cy="1752600"/>
          </a:xfrm>
        </p:spPr>
        <p:txBody>
          <a:bodyPr/>
          <a:lstStyle>
            <a:lvl1pPr marL="0" indent="0" algn="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3A1C593-65D0-4073-BCC9-577B9352EA97}"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B618960-8005-486C-9A75-10CB2AAC16F9}"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6"/>
          <p:cNvPicPr>
            <a:picLocks noChangeAspect="1"/>
          </p:cNvPicPr>
          <p:nvPr/>
        </p:nvPicPr>
        <p:blipFill>
          <a:blip r:embed="rId12"/>
          <a:stretch>
            <a:fillRect/>
          </a:stretch>
        </p:blipFill>
        <p:spPr>
          <a:xfrm>
            <a:off x="0" y="0"/>
            <a:ext cx="12198351" cy="6861175"/>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63A1C593-65D0-4073-BCC9-577B9352EA97}"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bg1"/>
          </a:solidFill>
          <a:latin typeface="+mj-lt"/>
          <a:ea typeface="+mj-ea"/>
          <a:cs typeface="+mj-cs"/>
        </a:defRPr>
      </a:lvl1pPr>
      <a:lvl2pPr algn="l" rtl="0" fontAlgn="base">
        <a:spcBef>
          <a:spcPct val="0"/>
        </a:spcBef>
        <a:spcAft>
          <a:spcPct val="0"/>
        </a:spcAft>
        <a:defRPr sz="3600">
          <a:solidFill>
            <a:schemeClr val="bg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bg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bg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bg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bg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bg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bg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bg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Subtitle 2"/>
          <p:cNvSpPr>
            <a:spLocks noGrp="1"/>
          </p:cNvSpPr>
          <p:nvPr>
            <p:ph type="subTitle" idx="1"/>
          </p:nvPr>
        </p:nvSpPr>
        <p:spPr>
          <a:xfrm>
            <a:off x="1524000" y="1372235"/>
            <a:ext cx="9144000" cy="3885565"/>
          </a:xfrm>
          <a:prstGeom prst="ellipse">
            <a:avLst/>
          </a:prstGeom>
        </p:spPr>
        <p:txBody>
          <a:bodyPr>
            <a:normAutofit fontScale="70000"/>
          </a:bodyPr>
          <a:p>
            <a:pPr algn="ctr"/>
            <a:r>
              <a:rPr lang="en-US" sz="4400" b="1">
                <a:solidFill>
                  <a:schemeClr val="accent5"/>
                </a:solidFill>
              </a:rPr>
              <a:t>Welcome to cliniquenurse.com</a:t>
            </a:r>
            <a:endParaRPr lang="en-US" sz="4400" b="1">
              <a:solidFill>
                <a:schemeClr val="accent5"/>
              </a:solidFill>
            </a:endParaRPr>
          </a:p>
          <a:p>
            <a:pPr algn="ctr"/>
            <a:r>
              <a:rPr lang="en-US" sz="4400" b="1">
                <a:solidFill>
                  <a:schemeClr val="accent5"/>
                </a:solidFill>
              </a:rPr>
              <a:t>Topic: Medical surgical nursing.</a:t>
            </a:r>
            <a:endParaRPr lang="en-US" sz="4400" b="1">
              <a:solidFill>
                <a:schemeClr val="accent5"/>
              </a:solidFill>
            </a:endParaRPr>
          </a:p>
          <a:p>
            <a:pPr algn="ctr"/>
            <a:r>
              <a:rPr lang="en-US" sz="4400" b="1">
                <a:solidFill>
                  <a:schemeClr val="accent5"/>
                </a:solidFill>
              </a:rPr>
              <a:t>sub topic: pneumonia .</a:t>
            </a:r>
            <a:endParaRPr lang="en-US" sz="4400" b="1">
              <a:solidFill>
                <a:schemeClr val="accent5"/>
              </a:solidFill>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31470" y="347980"/>
            <a:ext cx="11610975" cy="6158230"/>
          </a:xfrm>
        </p:spPr>
        <p:txBody>
          <a:bodyPr>
            <a:normAutofit lnSpcReduction="20000"/>
          </a:bodyPr>
          <a:p>
            <a:pPr marL="0" indent="0">
              <a:buNone/>
            </a:pPr>
            <a:r>
              <a:rPr lang="en-US" sz="2665" b="1">
                <a:solidFill>
                  <a:schemeClr val="accent5"/>
                </a:solidFill>
              </a:rPr>
              <a:t>Medical Management</a:t>
            </a:r>
            <a:endParaRPr lang="en-US" sz="2665" b="1">
              <a:solidFill>
                <a:schemeClr val="accent5"/>
              </a:solidFill>
            </a:endParaRPr>
          </a:p>
          <a:p>
            <a:pPr marL="0" indent="0">
              <a:buNone/>
            </a:pPr>
            <a:r>
              <a:rPr lang="en-US" sz="2665"/>
              <a:t>The goal is evacuation of air or blood from the pleural space.</a:t>
            </a:r>
            <a:endParaRPr lang="en-US" sz="2665"/>
          </a:p>
          <a:p>
            <a:pPr marL="0" indent="0">
              <a:buNone/>
            </a:pPr>
            <a:r>
              <a:rPr lang="en-US" sz="2665"/>
              <a:t>• A small chest tube is inserted near the second intercostal space for a pneumothorax.</a:t>
            </a:r>
            <a:endParaRPr lang="en-US" sz="2665"/>
          </a:p>
          <a:p>
            <a:pPr marL="0" indent="0">
              <a:buNone/>
            </a:pPr>
            <a:r>
              <a:rPr lang="en-US" sz="2665"/>
              <a:t>• A large-diameter chest tube is inserted, usually in the fourth or fifth intercostal space, for hemothorax.</a:t>
            </a:r>
            <a:endParaRPr lang="en-US" sz="2665"/>
          </a:p>
          <a:p>
            <a:pPr marL="0" indent="0">
              <a:buNone/>
            </a:pPr>
            <a:r>
              <a:rPr lang="en-US" sz="2665"/>
              <a:t>• Autotransfusion is begun if excessive bleeding from chest tube occurs.</a:t>
            </a:r>
            <a:endParaRPr lang="en-US" sz="2665"/>
          </a:p>
          <a:p>
            <a:pPr marL="0" indent="0">
              <a:buNone/>
            </a:pPr>
            <a:r>
              <a:rPr lang="en-US" sz="2665"/>
              <a:t>• Traumatic open pneumothorax is plugged (petroleum gauze); patient is asked to inhale and strain against a closed glottis to eject air from the thorax until the chest tube is inserted, with water-seal drainage.</a:t>
            </a:r>
            <a:endParaRPr lang="en-US" sz="2665"/>
          </a:p>
          <a:p>
            <a:pPr marL="0" indent="0">
              <a:buNone/>
            </a:pPr>
            <a:r>
              <a:rPr lang="en-US" sz="2665"/>
              <a:t>• Antibiotics are usually prescribed to combat infection from contamination.</a:t>
            </a:r>
            <a:endParaRPr lang="en-US" sz="2665"/>
          </a:p>
          <a:p>
            <a:pPr marL="0" indent="0">
              <a:buNone/>
            </a:pPr>
            <a:r>
              <a:rPr lang="en-US" sz="2665"/>
              <a:t>• The chest wall is opened surgically (thoracotomy) if more than 1,500 mL of blood is aspirated initially by thoracentesis (or is the initial chest tube output) or if chest tube output</a:t>
            </a:r>
            <a:r>
              <a:rPr lang="en-US" sz="2665">
                <a:sym typeface="+mn-ea"/>
              </a:rPr>
              <a:t>continues at greater than 200 mL/h. Urgency is determined by the degree of respiratory compromise.</a:t>
            </a:r>
            <a:endParaRPr lang="en-US" sz="2665"/>
          </a:p>
          <a:p>
            <a:pPr marL="0" indent="0">
              <a:buNone/>
            </a:pPr>
            <a:endParaRPr lang="en-US" sz="2665"/>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08915" y="279400"/>
            <a:ext cx="11664315" cy="5897880"/>
          </a:xfrm>
        </p:spPr>
        <p:txBody>
          <a:bodyPr>
            <a:normAutofit lnSpcReduction="20000"/>
          </a:bodyPr>
          <a:p>
            <a:pPr marL="0" indent="0">
              <a:buNone/>
            </a:pPr>
            <a:r>
              <a:rPr lang="en-US"/>
              <a:t>• An emergency thoracotomy may also be performed in the emergency department if a cardiovascular injury secondary to chest or penetrating trauma is suspected.</a:t>
            </a:r>
            <a:endParaRPr lang="en-US"/>
          </a:p>
          <a:p>
            <a:pPr marL="0" indent="0">
              <a:buNone/>
            </a:pPr>
            <a:r>
              <a:rPr lang="en-US"/>
              <a:t>• The patient with a possible tension pneumothorax should immediately be given a high concentration of supplemental oxygen to treat the hypoxemia, and pulse oximetry should be used to monitor oxygen saturation.</a:t>
            </a:r>
            <a:endParaRPr lang="en-US"/>
          </a:p>
          <a:p>
            <a:pPr marL="0" indent="0">
              <a:buNone/>
            </a:pPr>
            <a:r>
              <a:rPr lang="en-US"/>
              <a:t>• In an emergency situation, a tension pneumothorax can be decompressed or quickly converted to a simple pneumothorax by inserting a large-bore needle (14-gauge) at the second intercostal space, midclavicular line on the affected side. A chest tube is then inserted and connected to suction to remove the remaining air and fluid, reestablish the negative pressure, and reexpand the lung.</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46075" y="292100"/>
            <a:ext cx="11349355" cy="5885180"/>
          </a:xfrm>
        </p:spPr>
        <p:txBody>
          <a:bodyPr>
            <a:normAutofit lnSpcReduction="10000"/>
          </a:bodyPr>
          <a:p>
            <a:pPr marL="0" indent="0">
              <a:buNone/>
            </a:pPr>
            <a:r>
              <a:rPr lang="en-US" b="1">
                <a:solidFill>
                  <a:schemeClr val="accent5"/>
                </a:solidFill>
              </a:rPr>
              <a:t>Nursing Management</a:t>
            </a:r>
            <a:endParaRPr lang="en-US" b="1">
              <a:solidFill>
                <a:schemeClr val="accent5"/>
              </a:solidFill>
            </a:endParaRPr>
          </a:p>
          <a:p>
            <a:pPr marL="0" indent="0">
              <a:buNone/>
            </a:pPr>
            <a:r>
              <a:rPr lang="en-US"/>
              <a:t>• Promote early detection through assessment and identification of high risk population; report symptoms.</a:t>
            </a:r>
            <a:endParaRPr lang="en-US"/>
          </a:p>
          <a:p>
            <a:pPr marL="0" indent="0">
              <a:buNone/>
            </a:pPr>
            <a:r>
              <a:rPr lang="en-US"/>
              <a:t>• Assist in chest tube insertion; maintain chest drainage or water-seal.</a:t>
            </a:r>
            <a:endParaRPr lang="en-US"/>
          </a:p>
          <a:p>
            <a:pPr marL="0" indent="0">
              <a:buNone/>
            </a:pPr>
            <a:r>
              <a:rPr lang="en-US"/>
              <a:t>• Monitor respiratory status and reexpansion of lung, with interventions (pulmonary support) performed in collaboration with other health care professionals (eg, physician, respiratory therapist, physical therapist).</a:t>
            </a:r>
            <a:endParaRPr lang="en-US"/>
          </a:p>
          <a:p>
            <a:pPr marL="0" indent="0">
              <a:buNone/>
            </a:pPr>
            <a:r>
              <a:rPr lang="en-US"/>
              <a:t>• Provide information and emotional support to patient and</a:t>
            </a:r>
            <a:endParaRPr lang="en-US"/>
          </a:p>
          <a:p>
            <a:pPr marL="0" indent="0">
              <a:buNone/>
            </a:pPr>
            <a:r>
              <a:rPr lang="en-US"/>
              <a:t>family.</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pPr marL="0" indent="0">
              <a:buNone/>
            </a:pPr>
            <a:r>
              <a:rPr lang="en-US"/>
              <a:t>Continue reading and make exercise on the cliniquenurse.com on tthe quiz part. </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765175"/>
          </a:xfrm>
        </p:spPr>
        <p:txBody>
          <a:bodyPr/>
          <a:p>
            <a:pPr algn="ctr"/>
            <a:r>
              <a:rPr lang="en-US" b="1">
                <a:solidFill>
                  <a:schemeClr val="accent5"/>
                </a:solidFill>
                <a:sym typeface="+mn-ea"/>
              </a:rPr>
              <a:t>Pneumonia</a:t>
            </a:r>
            <a:endParaRPr lang="en-US" b="1">
              <a:solidFill>
                <a:schemeClr val="accent5"/>
              </a:solidFill>
              <a:sym typeface="+mn-ea"/>
            </a:endParaRPr>
          </a:p>
        </p:txBody>
      </p:sp>
      <p:sp>
        <p:nvSpPr>
          <p:cNvPr id="3" name="Content Placeholder 2"/>
          <p:cNvSpPr>
            <a:spLocks noGrp="1"/>
          </p:cNvSpPr>
          <p:nvPr>
            <p:ph idx="1"/>
          </p:nvPr>
        </p:nvSpPr>
        <p:spPr/>
        <p:txBody>
          <a:bodyPr/>
          <a:p>
            <a:pPr marL="0" indent="0">
              <a:buNone/>
            </a:pPr>
            <a:r>
              <a:rPr lang="en-US" b="1"/>
              <a:t>Pneumonia </a:t>
            </a:r>
            <a:r>
              <a:rPr lang="en-US"/>
              <a:t>is an inflammation of the lung parenchyma caused</a:t>
            </a:r>
            <a:endParaRPr lang="en-US"/>
          </a:p>
          <a:p>
            <a:pPr marL="0" indent="0">
              <a:buNone/>
            </a:pPr>
            <a:r>
              <a:rPr lang="en-US"/>
              <a:t>by various microorganisms, including bacteria, mycobacteria,fungi, and viruses. </a:t>
            </a:r>
            <a:endParaRPr lang="en-US"/>
          </a:p>
          <a:p>
            <a:pPr marL="0" indent="0">
              <a:buNone/>
            </a:pPr>
            <a:r>
              <a:rPr lang="en-US" b="1">
                <a:solidFill>
                  <a:schemeClr val="accent5"/>
                </a:solidFill>
              </a:rPr>
              <a:t>Pneumonias are classified</a:t>
            </a:r>
            <a:r>
              <a:rPr lang="en-US"/>
              <a:t> as </a:t>
            </a:r>
            <a:endParaRPr lang="en-US"/>
          </a:p>
          <a:p>
            <a:pPr marL="0" indent="0">
              <a:buNone/>
            </a:pPr>
            <a:r>
              <a:rPr lang="en-US">
                <a:solidFill>
                  <a:schemeClr val="accent5"/>
                </a:solidFill>
              </a:rPr>
              <a:t>community acquired pneumonia</a:t>
            </a:r>
            <a:r>
              <a:rPr lang="en-US"/>
              <a:t> (CAP), </a:t>
            </a:r>
            <a:r>
              <a:rPr lang="en-US">
                <a:solidFill>
                  <a:schemeClr val="accent5"/>
                </a:solidFill>
              </a:rPr>
              <a:t>hospital-acquired</a:t>
            </a:r>
            <a:r>
              <a:rPr lang="en-US"/>
              <a:t> (nosocomial)</a:t>
            </a:r>
            <a:endParaRPr lang="en-US"/>
          </a:p>
          <a:p>
            <a:pPr marL="0" indent="0">
              <a:buNone/>
            </a:pPr>
            <a:r>
              <a:rPr lang="en-US"/>
              <a:t>pneumonia (HAP), pneumonia in the</a:t>
            </a:r>
            <a:r>
              <a:rPr lang="en-US">
                <a:solidFill>
                  <a:schemeClr val="accent5"/>
                </a:solidFill>
              </a:rPr>
              <a:t> immunocompromised</a:t>
            </a:r>
            <a:endParaRPr lang="en-US">
              <a:solidFill>
                <a:schemeClr val="accent5"/>
              </a:solidFill>
            </a:endParaRPr>
          </a:p>
          <a:p>
            <a:pPr marL="0" indent="0">
              <a:buNone/>
            </a:pPr>
            <a:r>
              <a:rPr lang="en-US">
                <a:solidFill>
                  <a:schemeClr val="accent5"/>
                </a:solidFill>
              </a:rPr>
              <a:t>host</a:t>
            </a:r>
            <a:r>
              <a:rPr lang="en-US"/>
              <a:t>, and </a:t>
            </a:r>
            <a:r>
              <a:rPr lang="en-US">
                <a:solidFill>
                  <a:schemeClr val="accent5"/>
                </a:solidFill>
              </a:rPr>
              <a:t>aspiration pneumonia.</a:t>
            </a:r>
            <a:endParaRPr lang="en-US">
              <a:solidFill>
                <a:schemeClr val="accent5"/>
              </a:solidFill>
            </a:endParaRPr>
          </a:p>
          <a:p>
            <a:pPr marL="0" indent="0">
              <a:buNone/>
            </a:pPr>
            <a:endParaRPr lang="en-US">
              <a:solidFill>
                <a:schemeClr val="accent5"/>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86715" y="251460"/>
            <a:ext cx="11528425" cy="6322060"/>
          </a:xfrm>
        </p:spPr>
        <p:txBody>
          <a:bodyPr>
            <a:normAutofit/>
          </a:bodyPr>
          <a:p>
            <a:pPr marL="0" indent="0">
              <a:buNone/>
            </a:pPr>
            <a:r>
              <a:rPr lang="en-US" sz="2800" b="1">
                <a:solidFill>
                  <a:schemeClr val="accent5"/>
                </a:solidFill>
              </a:rPr>
              <a:t>Pathophysiology</a:t>
            </a:r>
            <a:endParaRPr lang="en-US" sz="2800" b="1">
              <a:solidFill>
                <a:schemeClr val="accent5"/>
              </a:solidFill>
            </a:endParaRPr>
          </a:p>
          <a:p>
            <a:pPr marL="0" indent="0">
              <a:buNone/>
            </a:pPr>
            <a:r>
              <a:rPr lang="en-US" sz="2800"/>
              <a:t>An</a:t>
            </a:r>
            <a:r>
              <a:rPr lang="en-US" sz="2800" b="1"/>
              <a:t> inflammatory reaction can occur in the alveoli</a:t>
            </a:r>
            <a:r>
              <a:rPr lang="en-US" sz="2800"/>
              <a:t>, producing an exudate that interferes with the </a:t>
            </a:r>
            <a:r>
              <a:rPr lang="en-US" sz="2800">
                <a:solidFill>
                  <a:schemeClr val="accent5"/>
                </a:solidFill>
              </a:rPr>
              <a:t>diffusion of oxygen and carbon dioxide</a:t>
            </a:r>
            <a:r>
              <a:rPr lang="en-US" sz="2800"/>
              <a:t>; bronchospasm may also occur if the patient has reactive airway disease. </a:t>
            </a:r>
            <a:r>
              <a:rPr lang="en-US" sz="2800">
                <a:solidFill>
                  <a:schemeClr val="accent5"/>
                </a:solidFill>
              </a:rPr>
              <a:t>Bronchopneumonia</a:t>
            </a:r>
            <a:r>
              <a:rPr lang="en-US" sz="2800"/>
              <a:t>, the most common form, is distributed in a patchy fashion extending from the bronchi to surrounding </a:t>
            </a:r>
            <a:r>
              <a:rPr lang="en-US" sz="2800">
                <a:solidFill>
                  <a:schemeClr val="accent5"/>
                </a:solidFill>
              </a:rPr>
              <a:t>lung parenchyma.</a:t>
            </a:r>
            <a:r>
              <a:rPr lang="en-US" sz="2800"/>
              <a:t> </a:t>
            </a:r>
            <a:r>
              <a:rPr lang="en-US" sz="2800">
                <a:solidFill>
                  <a:schemeClr val="accent5"/>
                </a:solidFill>
              </a:rPr>
              <a:t>Lobar pneumonia</a:t>
            </a:r>
            <a:r>
              <a:rPr lang="en-US" sz="2800"/>
              <a:t> is the term used if a substantial part of one or more lobes is involved. Pneumonias are caused by a variety of microbial agents in the various settings. Common organisms include </a:t>
            </a:r>
            <a:r>
              <a:rPr lang="en-US" sz="2800">
                <a:solidFill>
                  <a:schemeClr val="accent5"/>
                </a:solidFill>
              </a:rPr>
              <a:t>Pseudomonas aeruginosa and Klebsiella species</a:t>
            </a:r>
            <a:r>
              <a:rPr lang="en-US" sz="2800"/>
              <a:t>; S</a:t>
            </a:r>
            <a:r>
              <a:rPr lang="en-US" sz="2800">
                <a:solidFill>
                  <a:schemeClr val="accent5"/>
                </a:solidFill>
              </a:rPr>
              <a:t>taphylococcus aureus; Haemophilus influenzae; Staphylococcus pneumoniae; and enteric Gram-negative bacilli, fungi, and viruses </a:t>
            </a:r>
            <a:r>
              <a:rPr lang="en-US" sz="2800"/>
              <a:t>(most common in children).</a:t>
            </a:r>
            <a:endParaRPr lang="en-US" sz="2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91465" y="320040"/>
            <a:ext cx="11746230" cy="6116955"/>
          </a:xfrm>
        </p:spPr>
        <p:txBody>
          <a:bodyPr>
            <a:noAutofit/>
          </a:bodyPr>
          <a:p>
            <a:pPr marL="0" indent="0">
              <a:buNone/>
            </a:pPr>
            <a:r>
              <a:rPr lang="en-US" sz="2800" b="1">
                <a:solidFill>
                  <a:schemeClr val="accent5"/>
                </a:solidFill>
              </a:rPr>
              <a:t>Clinical Manifestations</a:t>
            </a:r>
            <a:endParaRPr lang="en-US" sz="2800" b="1">
              <a:solidFill>
                <a:schemeClr val="accent5"/>
              </a:solidFill>
            </a:endParaRPr>
          </a:p>
          <a:p>
            <a:pPr marL="0" indent="0">
              <a:buNone/>
            </a:pPr>
            <a:r>
              <a:rPr lang="en-US" sz="2800"/>
              <a:t>Clinical features vary depending on the causative organism and the patient’s disease.</a:t>
            </a:r>
            <a:endParaRPr lang="en-US" sz="2800"/>
          </a:p>
          <a:p>
            <a:pPr marL="0" indent="0">
              <a:buNone/>
            </a:pPr>
            <a:r>
              <a:rPr lang="en-US" sz="2800"/>
              <a:t>• Sudden chills and </a:t>
            </a:r>
            <a:r>
              <a:rPr lang="en-US" sz="2800">
                <a:solidFill>
                  <a:schemeClr val="accent5"/>
                </a:solidFill>
              </a:rPr>
              <a:t>rapidly rising fever (38.5</a:t>
            </a:r>
            <a:r>
              <a:rPr lang="en-US" sz="2800" baseline="30000">
                <a:solidFill>
                  <a:schemeClr val="accent5"/>
                </a:solidFill>
              </a:rPr>
              <a:t>0</a:t>
            </a:r>
            <a:r>
              <a:rPr lang="en-US" sz="2800">
                <a:solidFill>
                  <a:schemeClr val="accent5"/>
                </a:solidFill>
              </a:rPr>
              <a:t>C to 40.5</a:t>
            </a:r>
            <a:r>
              <a:rPr lang="en-US" sz="2800" baseline="30000">
                <a:solidFill>
                  <a:schemeClr val="accent5"/>
                </a:solidFill>
                <a:sym typeface="+mn-ea"/>
              </a:rPr>
              <a:t>0</a:t>
            </a:r>
            <a:r>
              <a:rPr lang="en-US" sz="2800">
                <a:solidFill>
                  <a:schemeClr val="accent5"/>
                </a:solidFill>
              </a:rPr>
              <a:t>C [101_x0002_F to 105_x0002_F]).</a:t>
            </a:r>
            <a:endParaRPr lang="en-US" sz="2800">
              <a:solidFill>
                <a:schemeClr val="accent5"/>
              </a:solidFill>
            </a:endParaRPr>
          </a:p>
          <a:p>
            <a:pPr marL="0" indent="0">
              <a:buNone/>
            </a:pPr>
            <a:r>
              <a:rPr lang="en-US" sz="2800"/>
              <a:t>• Pleuritic chest pain aggravated by </a:t>
            </a:r>
            <a:r>
              <a:rPr lang="en-US" sz="2800">
                <a:solidFill>
                  <a:schemeClr val="accent5"/>
                </a:solidFill>
              </a:rPr>
              <a:t>respiration and coughing.</a:t>
            </a:r>
            <a:endParaRPr lang="en-US" sz="2800"/>
          </a:p>
          <a:p>
            <a:pPr marL="0" indent="0">
              <a:buNone/>
            </a:pPr>
            <a:r>
              <a:rPr lang="en-US" sz="2800"/>
              <a:t>• Severely ill patient has marked </a:t>
            </a:r>
            <a:r>
              <a:rPr lang="en-US" sz="2800">
                <a:solidFill>
                  <a:schemeClr val="accent5"/>
                </a:solidFill>
              </a:rPr>
              <a:t>tachypnea (25 to 45 breaths/min) and dyspnea; orthopnea</a:t>
            </a:r>
            <a:r>
              <a:rPr lang="en-US" sz="2800"/>
              <a:t> when not propped up.</a:t>
            </a:r>
            <a:endParaRPr lang="en-US" sz="2800"/>
          </a:p>
          <a:p>
            <a:pPr marL="0" indent="0">
              <a:buNone/>
            </a:pPr>
            <a:r>
              <a:rPr lang="en-US" sz="2800"/>
              <a:t>• Pulse rapid and bounding; </a:t>
            </a:r>
            <a:r>
              <a:rPr lang="en-US" sz="2800">
                <a:solidFill>
                  <a:schemeClr val="accent5"/>
                </a:solidFill>
              </a:rPr>
              <a:t>may increase 10 beats/min per degree of temperature elevation (Celsius)</a:t>
            </a:r>
            <a:r>
              <a:rPr lang="en-US" sz="2800"/>
              <a:t>.</a:t>
            </a:r>
            <a:endParaRPr lang="en-US" sz="2800"/>
          </a:p>
          <a:p>
            <a:pPr marL="0" indent="0">
              <a:buNone/>
            </a:pPr>
            <a:r>
              <a:rPr lang="en-US" sz="2800"/>
              <a:t>• A relative bradycardia for the amount of </a:t>
            </a:r>
            <a:r>
              <a:rPr lang="en-US" sz="2800">
                <a:solidFill>
                  <a:schemeClr val="accent5"/>
                </a:solidFill>
              </a:rPr>
              <a:t>fever suggests viral infection, mycoplasma infection, or infection with a Legionella organism.</a:t>
            </a:r>
            <a:endParaRPr lang="en-US" sz="2800">
              <a:solidFill>
                <a:schemeClr val="accent5"/>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45440" y="374650"/>
            <a:ext cx="11322685" cy="5802630"/>
          </a:xfrm>
        </p:spPr>
        <p:txBody>
          <a:bodyPr>
            <a:normAutofit/>
          </a:bodyPr>
          <a:p>
            <a:pPr marL="0" indent="0">
              <a:buNone/>
            </a:pPr>
            <a:r>
              <a:rPr lang="en-US" sz="2800"/>
              <a:t>• Other signs: </a:t>
            </a:r>
            <a:r>
              <a:rPr lang="en-US" sz="2800">
                <a:solidFill>
                  <a:schemeClr val="accent5"/>
                </a:solidFill>
              </a:rPr>
              <a:t>upper respiratory tract infection, headache, low-grade fever, pleuritic pain, myalgia, rash, and pharyngitis</a:t>
            </a:r>
            <a:r>
              <a:rPr lang="en-US" sz="2800"/>
              <a:t>; after a few days, mucoid or mucopurulent sputum is expectorated.</a:t>
            </a:r>
            <a:endParaRPr lang="en-US" sz="2800"/>
          </a:p>
          <a:p>
            <a:pPr marL="0" indent="0">
              <a:buNone/>
            </a:pPr>
            <a:r>
              <a:rPr lang="en-US" sz="2800"/>
              <a:t>• Severe pneumonia: </a:t>
            </a:r>
            <a:r>
              <a:rPr lang="en-US" sz="2800">
                <a:solidFill>
                  <a:schemeClr val="accent5"/>
                </a:solidFill>
              </a:rPr>
              <a:t>flushed cheeks; lips and nail beds demonstrating central cyanosis.</a:t>
            </a:r>
            <a:endParaRPr lang="en-US" sz="2800">
              <a:solidFill>
                <a:schemeClr val="accent5"/>
              </a:solidFill>
            </a:endParaRPr>
          </a:p>
          <a:p>
            <a:pPr marL="0" indent="0">
              <a:buNone/>
            </a:pPr>
            <a:r>
              <a:rPr lang="en-US" sz="2800"/>
              <a:t>• </a:t>
            </a:r>
            <a:r>
              <a:rPr lang="en-US" sz="2800">
                <a:solidFill>
                  <a:schemeClr val="accent5"/>
                </a:solidFill>
              </a:rPr>
              <a:t>Sputum purulent, rusty, blood-tinged, viscous, or green </a:t>
            </a:r>
            <a:r>
              <a:rPr lang="en-US" sz="2800"/>
              <a:t>depending on etiologic agent.</a:t>
            </a:r>
            <a:endParaRPr lang="en-US" sz="2800"/>
          </a:p>
          <a:p>
            <a:pPr marL="0" indent="0">
              <a:buNone/>
            </a:pPr>
            <a:r>
              <a:rPr lang="en-US" sz="2800"/>
              <a:t>• Appetite is poor, and the patient is diaphoretic and tires easily.</a:t>
            </a:r>
            <a:endParaRPr lang="en-US" sz="2800"/>
          </a:p>
          <a:p>
            <a:pPr marL="0" indent="0">
              <a:buNone/>
            </a:pPr>
            <a:r>
              <a:rPr lang="en-US" sz="2800"/>
              <a:t>• Signs and symptoms of pneumonia may also depend on a patient’s underlying condition (example, different signs occur in patients with conditions such as cancer, and in those who are undergoing treatment with immunosuppressants, which decrease the resistance to infection).</a:t>
            </a:r>
            <a:endParaRPr lang="en-US" sz="2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77495" y="402590"/>
            <a:ext cx="11664950" cy="6171565"/>
          </a:xfrm>
        </p:spPr>
        <p:txBody>
          <a:bodyPr>
            <a:normAutofit lnSpcReduction="20000"/>
          </a:bodyPr>
          <a:p>
            <a:pPr marL="0" indent="0">
              <a:buNone/>
            </a:pPr>
            <a:r>
              <a:rPr lang="en-US" sz="2665" b="1">
                <a:solidFill>
                  <a:schemeClr val="accent5"/>
                </a:solidFill>
              </a:rPr>
              <a:t>Assessment and Diagnostic Methods</a:t>
            </a:r>
            <a:endParaRPr lang="en-US" sz="2665" b="1">
              <a:solidFill>
                <a:schemeClr val="accent5"/>
              </a:solidFill>
            </a:endParaRPr>
          </a:p>
          <a:p>
            <a:pPr marL="0" indent="0">
              <a:buNone/>
            </a:pPr>
            <a:r>
              <a:rPr lang="en-US" sz="2665"/>
              <a:t>• Primarily history, physical examination</a:t>
            </a:r>
            <a:endParaRPr lang="en-US" sz="2665"/>
          </a:p>
          <a:p>
            <a:pPr marL="0" indent="0">
              <a:buNone/>
            </a:pPr>
            <a:r>
              <a:rPr lang="en-US" sz="2665"/>
              <a:t>• Chest x-rays, blood and sputum cultures, Gram stain </a:t>
            </a:r>
            <a:endParaRPr lang="en-US" sz="2665"/>
          </a:p>
          <a:p>
            <a:pPr marL="0" indent="0">
              <a:buNone/>
            </a:pPr>
            <a:r>
              <a:rPr lang="en-US" sz="2665" b="1">
                <a:solidFill>
                  <a:schemeClr val="accent5"/>
                </a:solidFill>
              </a:rPr>
              <a:t>Medical Management</a:t>
            </a:r>
            <a:endParaRPr lang="en-US" sz="2665" b="1">
              <a:solidFill>
                <a:schemeClr val="accent5"/>
              </a:solidFill>
            </a:endParaRPr>
          </a:p>
          <a:p>
            <a:pPr marL="0" indent="0">
              <a:buNone/>
            </a:pPr>
            <a:r>
              <a:rPr lang="en-US" sz="2665"/>
              <a:t>• Antibiotics are prescribed on the basis of Gram stain results and antibiotic guidelines (resistance patterns, risk factors, etiology must be considered). Combination therapy may also be used.</a:t>
            </a:r>
            <a:endParaRPr lang="en-US" sz="2665"/>
          </a:p>
          <a:p>
            <a:pPr marL="0" indent="0">
              <a:buNone/>
            </a:pPr>
            <a:r>
              <a:rPr lang="en-US" sz="2665"/>
              <a:t>• Supportive treatment includes hydration, antipyretics, antitussive medications, antihistamines, or nasal decongestants.</a:t>
            </a:r>
            <a:endParaRPr lang="en-US" sz="2665"/>
          </a:p>
          <a:p>
            <a:pPr marL="0" indent="0">
              <a:buNone/>
            </a:pPr>
            <a:r>
              <a:rPr lang="en-US" sz="2665"/>
              <a:t>• Bed rest is recommended until infection shows signs of clearing.</a:t>
            </a:r>
            <a:endParaRPr lang="en-US" sz="2665"/>
          </a:p>
          <a:p>
            <a:pPr marL="0" indent="0">
              <a:buNone/>
            </a:pPr>
            <a:r>
              <a:rPr lang="en-US" sz="2665"/>
              <a:t>• Oxygen therapy is given for hypoxemia.</a:t>
            </a:r>
            <a:endParaRPr lang="en-US" sz="2665"/>
          </a:p>
          <a:p>
            <a:pPr marL="0" indent="0">
              <a:buNone/>
            </a:pPr>
            <a:r>
              <a:rPr lang="en-US" sz="2665"/>
              <a:t>• Respiratory support includes high inspiratory oxygen concentrations, endotracheal intubation, and mechanical ventilation.</a:t>
            </a:r>
            <a:endParaRPr lang="en-US" sz="2665"/>
          </a:p>
          <a:p>
            <a:pPr marL="0" indent="0">
              <a:buNone/>
            </a:pPr>
            <a:r>
              <a:rPr lang="en-US" sz="2665"/>
              <a:t>• Treatment of atelectasis, pleural effusion, shock, respiratory failure, or superinfection is instituted, if needed.</a:t>
            </a:r>
            <a:endParaRPr lang="en-US" sz="2665"/>
          </a:p>
          <a:p>
            <a:pPr marL="0" indent="0">
              <a:buNone/>
            </a:pPr>
            <a:r>
              <a:rPr lang="en-US" sz="2665"/>
              <a:t>• For groups at high risk for CAP, pneumococcal vaccination is advised.</a:t>
            </a:r>
            <a:endParaRPr lang="en-US" sz="2665"/>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90000"/>
          </a:bodyPr>
          <a:p>
            <a:pPr marL="0" indent="0">
              <a:buNone/>
            </a:pPr>
            <a:r>
              <a:rPr lang="en-US" b="1">
                <a:solidFill>
                  <a:schemeClr val="accent5"/>
                </a:solidFill>
              </a:rPr>
              <a:t>Pneumothorax and Hemothorax</a:t>
            </a:r>
            <a:endParaRPr lang="en-US" b="1">
              <a:solidFill>
                <a:schemeClr val="accent5"/>
              </a:solidFill>
            </a:endParaRPr>
          </a:p>
          <a:p>
            <a:pPr marL="0" indent="0">
              <a:buNone/>
            </a:pPr>
            <a:r>
              <a:rPr lang="en-US" b="1"/>
              <a:t>Pneumothorax </a:t>
            </a:r>
            <a:r>
              <a:rPr lang="en-US"/>
              <a:t>occurs when the parietal or visceral pleura is</a:t>
            </a:r>
            <a:endParaRPr lang="en-US"/>
          </a:p>
          <a:p>
            <a:pPr marL="0" indent="0">
              <a:buNone/>
            </a:pPr>
            <a:r>
              <a:rPr lang="en-US"/>
              <a:t>breached and the pleural space is exposed to positive atmospheric pressure. Normally the pressure in the pleural space is negative or subatmospheric; this negative pressure is required to maintain lung inflation.</a:t>
            </a:r>
            <a:endParaRPr lang="en-US"/>
          </a:p>
          <a:p>
            <a:pPr marL="0" indent="0">
              <a:buNone/>
            </a:pPr>
            <a:r>
              <a:rPr lang="en-US" b="1"/>
              <a:t>Hemothorax</a:t>
            </a:r>
            <a:r>
              <a:rPr lang="en-US"/>
              <a:t> is the collection of blood in the chest cavity because of torn intercostal vessels or laceration of the lungs injured through trauma. Often both</a:t>
            </a:r>
            <a:endParaRPr lang="en-US"/>
          </a:p>
          <a:p>
            <a:pPr marL="0" indent="0">
              <a:buNone/>
            </a:pPr>
            <a:r>
              <a:rPr lang="en-US"/>
              <a:t>blood and air are found in the chest cavity (hemopneumothorax).</a:t>
            </a:r>
            <a:endParaRPr lang="en-US"/>
          </a:p>
          <a:p>
            <a:pPr marL="0" indent="0">
              <a:buNone/>
            </a:pP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00050" y="388620"/>
            <a:ext cx="10953750" cy="5788660"/>
          </a:xfrm>
        </p:spPr>
        <p:txBody>
          <a:bodyPr>
            <a:normAutofit fontScale="80000"/>
          </a:bodyPr>
          <a:p>
            <a:pPr marL="0" indent="0">
              <a:buNone/>
            </a:pPr>
            <a:r>
              <a:rPr lang="en-US" b="1">
                <a:solidFill>
                  <a:schemeClr val="accent5"/>
                </a:solidFill>
              </a:rPr>
              <a:t>Types of Pneumothorax</a:t>
            </a:r>
            <a:endParaRPr lang="en-US" b="1">
              <a:solidFill>
                <a:schemeClr val="accent5"/>
              </a:solidFill>
            </a:endParaRPr>
          </a:p>
          <a:p>
            <a:pPr marL="0" indent="0">
              <a:buNone/>
            </a:pPr>
            <a:r>
              <a:rPr lang="en-US" b="1">
                <a:solidFill>
                  <a:schemeClr val="accent5"/>
                </a:solidFill>
              </a:rPr>
              <a:t>Simple Pneumothorax</a:t>
            </a:r>
            <a:endParaRPr lang="en-US" b="1">
              <a:solidFill>
                <a:schemeClr val="accent5"/>
              </a:solidFill>
            </a:endParaRPr>
          </a:p>
          <a:p>
            <a:pPr marL="0" indent="0">
              <a:buNone/>
            </a:pPr>
            <a:r>
              <a:rPr lang="en-US"/>
              <a:t>A simple, or spontaneous, pneumothorax occurs when air enters the pleural space through a breach of either the parietal or visceral pleura.</a:t>
            </a:r>
            <a:endParaRPr lang="en-US"/>
          </a:p>
          <a:p>
            <a:pPr marL="0" indent="0">
              <a:buNone/>
            </a:pPr>
            <a:r>
              <a:rPr lang="en-US" b="1">
                <a:solidFill>
                  <a:schemeClr val="accent5"/>
                </a:solidFill>
              </a:rPr>
              <a:t>Traumatic Pneumothorax</a:t>
            </a:r>
            <a:endParaRPr lang="en-US" b="1">
              <a:solidFill>
                <a:schemeClr val="accent5"/>
              </a:solidFill>
            </a:endParaRPr>
          </a:p>
          <a:p>
            <a:pPr marL="0" indent="0">
              <a:buNone/>
            </a:pPr>
            <a:r>
              <a:rPr lang="en-US"/>
              <a:t>A traumatic pneumothorax occurs when air escapes from a laceration in the lung itself and enters the pleural space or from a wound in the chest wall.</a:t>
            </a:r>
            <a:endParaRPr lang="en-US"/>
          </a:p>
          <a:p>
            <a:pPr marL="0" indent="0">
              <a:buNone/>
            </a:pPr>
            <a:r>
              <a:rPr lang="en-US">
                <a:solidFill>
                  <a:schemeClr val="accent5"/>
                </a:solidFill>
              </a:rPr>
              <a:t>A traumatic pneumothorax resulting from major injury to the chest is often accompanied by hemothorax.</a:t>
            </a:r>
            <a:endParaRPr lang="en-US">
              <a:solidFill>
                <a:schemeClr val="accent5"/>
              </a:solidFill>
            </a:endParaRPr>
          </a:p>
          <a:p>
            <a:pPr marL="0" indent="0">
              <a:buNone/>
            </a:pPr>
            <a:r>
              <a:rPr lang="en-US"/>
              <a:t>Open pneumothorax is one form of traumatic pneumothorax. It occurs when a wound in the chest wall is large enough to allow air to pass freely in and out of the thoracic cavity with each attempted respiration. </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00050" y="279400"/>
            <a:ext cx="11473815" cy="6335395"/>
          </a:xfrm>
        </p:spPr>
        <p:txBody>
          <a:bodyPr>
            <a:noAutofit/>
          </a:bodyPr>
          <a:p>
            <a:pPr marL="0" indent="0">
              <a:buNone/>
            </a:pPr>
            <a:r>
              <a:rPr lang="en-US" sz="2000" b="1">
                <a:solidFill>
                  <a:schemeClr val="accent5"/>
                </a:solidFill>
              </a:rPr>
              <a:t>Tension Pneumothorax</a:t>
            </a:r>
            <a:endParaRPr lang="en-US" sz="2000" b="1">
              <a:solidFill>
                <a:schemeClr val="accent5"/>
              </a:solidFill>
            </a:endParaRPr>
          </a:p>
          <a:p>
            <a:pPr marL="0" indent="0">
              <a:buNone/>
            </a:pPr>
            <a:r>
              <a:rPr lang="en-US" sz="2000"/>
              <a:t>A tension pneumothorax occurs when air is drawn into the pleural space and is trapped with each breath. Tension builds up in the pleural space, causing lung collapse.</a:t>
            </a:r>
            <a:endParaRPr lang="en-US" sz="2000"/>
          </a:p>
          <a:p>
            <a:pPr marL="0" indent="0">
              <a:buNone/>
            </a:pPr>
            <a:r>
              <a:rPr lang="en-US" sz="2000" b="1">
                <a:solidFill>
                  <a:schemeClr val="accent5"/>
                </a:solidFill>
              </a:rPr>
              <a:t>Clinical Manifestations</a:t>
            </a:r>
            <a:endParaRPr lang="en-US" sz="2000" b="1">
              <a:solidFill>
                <a:schemeClr val="accent5"/>
              </a:solidFill>
            </a:endParaRPr>
          </a:p>
          <a:p>
            <a:pPr marL="0" indent="0">
              <a:buNone/>
            </a:pPr>
            <a:r>
              <a:rPr lang="en-US" sz="2000"/>
              <a:t>Signs and symptoms associated with pneumothorax depend on its size and cause:</a:t>
            </a:r>
            <a:endParaRPr lang="en-US" sz="2000"/>
          </a:p>
          <a:p>
            <a:pPr marL="0" indent="0">
              <a:buNone/>
            </a:pPr>
            <a:r>
              <a:rPr lang="en-US" sz="2000"/>
              <a:t>• Pleuritic pain of sudden onset.</a:t>
            </a:r>
            <a:endParaRPr lang="en-US" sz="2000"/>
          </a:p>
          <a:p>
            <a:pPr marL="0" indent="0">
              <a:buNone/>
            </a:pPr>
            <a:r>
              <a:rPr lang="en-US" sz="2000"/>
              <a:t>• Minimal respiratory distress with small pneumothorax; acute respiratory distress if large.</a:t>
            </a:r>
            <a:endParaRPr lang="en-US" sz="2000"/>
          </a:p>
          <a:p>
            <a:pPr marL="0" indent="0">
              <a:buNone/>
            </a:pPr>
            <a:r>
              <a:rPr lang="en-US" sz="2000"/>
              <a:t>• Anxiety, dyspnea, air hunger, use of accessory muscles, and central cyanosis (with severe hypoxemia).</a:t>
            </a:r>
            <a:endParaRPr lang="en-US" sz="2000"/>
          </a:p>
          <a:p>
            <a:pPr marL="0" indent="0">
              <a:buNone/>
            </a:pPr>
            <a:r>
              <a:rPr lang="en-US" sz="2000"/>
              <a:t>• In a simple pneumothorax, the trachea is midline, expansion of the chest is decreased, breath sounds may be diminished, and percussion of the chest may reveal normal sounds or hyperresonance depending on the size of the pneumothorax.</a:t>
            </a:r>
            <a:endParaRPr lang="en-US" sz="2000"/>
          </a:p>
          <a:p>
            <a:pPr marL="0" indent="0">
              <a:buNone/>
            </a:pPr>
            <a:r>
              <a:rPr lang="en-US" sz="2000"/>
              <a:t>• In a tension pneumothorax, the trachea is shifted away from the affected side, chest expansion may be decreased or fixed in a hyperexpansion state, breath sounds are diminished or absent, and percussion to the affected side is hyperresonant.</a:t>
            </a:r>
            <a:endParaRPr lang="en-US" sz="2000"/>
          </a:p>
        </p:txBody>
      </p:sp>
    </p:spTree>
  </p:cSld>
  <p:clrMapOvr>
    <a:masterClrMapping/>
  </p:clrMapOvr>
</p:sld>
</file>

<file path=ppt/theme/theme1.xml><?xml version="1.0" encoding="utf-8"?>
<a:theme xmlns:a="http://schemas.openxmlformats.org/drawingml/2006/main" name="Data Pie Chart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Data Pie Chart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Data Pie Char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ata Pie Chart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ata Pie Chart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ata Pie Chart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ata Pie Chart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ata Pie Chart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ata Pie Chart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ata Pie Chart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ata Pie Chart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ata Pie Chart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ata Pie Chart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ata Pie Chart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ata Pie Charts 13">
        <a:dk1>
          <a:srgbClr val="000000"/>
        </a:dk1>
        <a:lt1>
          <a:srgbClr val="FFFFFF"/>
        </a:lt1>
        <a:dk2>
          <a:srgbClr val="000000"/>
        </a:dk2>
        <a:lt2>
          <a:srgbClr val="969696"/>
        </a:lt2>
        <a:accent1>
          <a:srgbClr val="009900"/>
        </a:accent1>
        <a:accent2>
          <a:srgbClr val="99CC00"/>
        </a:accent2>
        <a:accent3>
          <a:srgbClr val="FFFFFF"/>
        </a:accent3>
        <a:accent4>
          <a:srgbClr val="000000"/>
        </a:accent4>
        <a:accent5>
          <a:srgbClr val="AACAAA"/>
        </a:accent5>
        <a:accent6>
          <a:srgbClr val="8AB900"/>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7726</Words>
  <Application>WPS Presentation</Application>
  <PresentationFormat>Widescreen</PresentationFormat>
  <Paragraphs>91</Paragraphs>
  <Slides>13</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13</vt:i4>
      </vt:variant>
    </vt:vector>
  </HeadingPairs>
  <TitlesOfParts>
    <vt:vector size="21" baseType="lpstr">
      <vt:lpstr>Arial</vt:lpstr>
      <vt:lpstr>SimSun</vt:lpstr>
      <vt:lpstr>Wingdings</vt:lpstr>
      <vt:lpstr>Arial Unicode MS</vt:lpstr>
      <vt:lpstr>Calibri Light</vt:lpstr>
      <vt:lpstr>Calibri</vt:lpstr>
      <vt:lpstr>Microsoft YaHei</vt:lpstr>
      <vt:lpstr>Data Pie Charts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uwikunda patrick</dc:creator>
  <cp:lastModifiedBy>uwikunda patrick</cp:lastModifiedBy>
  <cp:revision>3</cp:revision>
  <dcterms:created xsi:type="dcterms:W3CDTF">2024-10-11T18:05:44Z</dcterms:created>
  <dcterms:modified xsi:type="dcterms:W3CDTF">2024-10-11T18:28:56Z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DC4865711274491294AC4FF6B04617AA_11</vt:lpwstr>
  </property>
  <property fmtid="{D5CDD505-2E9C-101B-9397-08002B2CF9AE}" pid="3" name="KSOProductBuildVer">
    <vt:lpwstr>1033-12.2.0.18283</vt:lpwstr>
  </property>
</Properties>
</file>